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54"/>
  </p:notesMasterIdLst>
  <p:sldIdLst>
    <p:sldId id="256" r:id="rId2"/>
    <p:sldId id="277" r:id="rId3"/>
    <p:sldId id="260" r:id="rId4"/>
    <p:sldId id="305" r:id="rId5"/>
    <p:sldId id="306" r:id="rId6"/>
    <p:sldId id="309" r:id="rId7"/>
    <p:sldId id="308" r:id="rId8"/>
    <p:sldId id="303" r:id="rId9"/>
    <p:sldId id="304" r:id="rId10"/>
    <p:sldId id="259" r:id="rId11"/>
    <p:sldId id="268" r:id="rId12"/>
    <p:sldId id="271" r:id="rId13"/>
    <p:sldId id="272" r:id="rId14"/>
    <p:sldId id="273" r:id="rId15"/>
    <p:sldId id="270" r:id="rId16"/>
    <p:sldId id="274" r:id="rId17"/>
    <p:sldId id="269" r:id="rId18"/>
    <p:sldId id="275" r:id="rId19"/>
    <p:sldId id="276" r:id="rId20"/>
    <p:sldId id="278" r:id="rId21"/>
    <p:sldId id="265" r:id="rId22"/>
    <p:sldId id="279" r:id="rId23"/>
    <p:sldId id="261" r:id="rId24"/>
    <p:sldId id="267" r:id="rId25"/>
    <p:sldId id="281" r:id="rId26"/>
    <p:sldId id="280" r:id="rId27"/>
    <p:sldId id="282" r:id="rId28"/>
    <p:sldId id="283" r:id="rId29"/>
    <p:sldId id="284" r:id="rId30"/>
    <p:sldId id="264" r:id="rId31"/>
    <p:sldId id="285" r:id="rId32"/>
    <p:sldId id="288" r:id="rId33"/>
    <p:sldId id="286" r:id="rId34"/>
    <p:sldId id="289" r:id="rId35"/>
    <p:sldId id="290" r:id="rId36"/>
    <p:sldId id="291" r:id="rId37"/>
    <p:sldId id="292" r:id="rId38"/>
    <p:sldId id="293" r:id="rId39"/>
    <p:sldId id="294" r:id="rId40"/>
    <p:sldId id="295" r:id="rId41"/>
    <p:sldId id="262" r:id="rId42"/>
    <p:sldId id="296" r:id="rId43"/>
    <p:sldId id="297" r:id="rId44"/>
    <p:sldId id="298" r:id="rId45"/>
    <p:sldId id="299" r:id="rId46"/>
    <p:sldId id="263" r:id="rId47"/>
    <p:sldId id="266" r:id="rId48"/>
    <p:sldId id="287" r:id="rId49"/>
    <p:sldId id="300" r:id="rId50"/>
    <p:sldId id="301" r:id="rId51"/>
    <p:sldId id="302" r:id="rId52"/>
    <p:sldId id="310" r:id="rId53"/>
  </p:sldIdLst>
  <p:sldSz cx="9144000" cy="6858000" type="screen4x3"/>
  <p:notesSz cx="6735763" cy="986948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8" d="100"/>
          <a:sy n="118" d="100"/>
        </p:scale>
        <p:origin x="-1434" y="-2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9413" cy="493713"/>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4763" y="0"/>
            <a:ext cx="2919412" cy="493713"/>
          </a:xfrm>
          <a:prstGeom prst="rect">
            <a:avLst/>
          </a:prstGeom>
        </p:spPr>
        <p:txBody>
          <a:bodyPr vert="horz" lIns="91440" tIns="45720" rIns="91440" bIns="45720" rtlCol="0"/>
          <a:lstStyle>
            <a:lvl1pPr algn="r">
              <a:defRPr sz="1200"/>
            </a:lvl1pPr>
          </a:lstStyle>
          <a:p>
            <a:fld id="{B8E46547-425E-44F6-B52D-EBDABB92F02E}" type="datetimeFigureOut">
              <a:rPr lang="ru-RU" smtClean="0"/>
              <a:pPr/>
              <a:t>28.01.2019</a:t>
            </a:fld>
            <a:endParaRPr lang="ru-RU"/>
          </a:p>
        </p:txBody>
      </p:sp>
      <p:sp>
        <p:nvSpPr>
          <p:cNvPr id="4" name="Образ слайда 3"/>
          <p:cNvSpPr>
            <a:spLocks noGrp="1" noRot="1" noChangeAspect="1"/>
          </p:cNvSpPr>
          <p:nvPr>
            <p:ph type="sldImg" idx="2"/>
          </p:nvPr>
        </p:nvSpPr>
        <p:spPr>
          <a:xfrm>
            <a:off x="900113" y="739775"/>
            <a:ext cx="4935537" cy="370205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3100" y="4687888"/>
            <a:ext cx="5389563" cy="4441825"/>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374188"/>
            <a:ext cx="2919413" cy="493712"/>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4763" y="9374188"/>
            <a:ext cx="2919412" cy="493712"/>
          </a:xfrm>
          <a:prstGeom prst="rect">
            <a:avLst/>
          </a:prstGeom>
        </p:spPr>
        <p:txBody>
          <a:bodyPr vert="horz" lIns="91440" tIns="45720" rIns="91440" bIns="45720" rtlCol="0" anchor="b"/>
          <a:lstStyle>
            <a:lvl1pPr algn="r">
              <a:defRPr sz="1200"/>
            </a:lvl1pPr>
          </a:lstStyle>
          <a:p>
            <a:fld id="{82572B6F-CF93-4593-B704-76E23AE76D73}" type="slidenum">
              <a:rPr lang="ru-RU" smtClean="0"/>
              <a:pPr/>
              <a:t>‹#›</a:t>
            </a:fld>
            <a:endParaRPr lang="ru-RU"/>
          </a:p>
        </p:txBody>
      </p:sp>
    </p:spTree>
    <p:extLst>
      <p:ext uri="{BB962C8B-B14F-4D97-AF65-F5344CB8AC3E}">
        <p14:creationId xmlns:p14="http://schemas.microsoft.com/office/powerpoint/2010/main" val="4997389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2572B6F-CF93-4593-B704-76E23AE76D73}" type="slidenum">
              <a:rPr lang="ru-RU" smtClean="0"/>
              <a:pPr/>
              <a:t>52</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28.01.2019</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725C68B6-61C2-468F-89AB-4B9F7531AA68}" type="slidenum">
              <a:rPr lang="ru-RU" smtClean="0"/>
              <a:pPr/>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28.01.2019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28.01.2019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7924800" y="6416675"/>
            <a:ext cx="762000" cy="365125"/>
          </a:xfrm>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28.01.2019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28.01.2019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28.01.2019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28.01.2019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28.01.2019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28.01.2019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28.01.2019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28.01.2019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5B106E36-FD25-4E2D-B0AA-010F637433A0}" type="datetimeFigureOut">
              <a:rPr lang="ru-RU" smtClean="0"/>
              <a:pPr/>
              <a:t>28.01.2019</a:t>
            </a:fld>
            <a:endParaRPr lang="ru-RU"/>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725C68B6-61C2-468F-89AB-4B9F7531AA68}"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5.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8.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33.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3.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6.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37.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5.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6.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7.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8.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4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9.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0.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49.xml.rels><?xml version="1.0" encoding="UTF-8" standalone="yes"?>
<Relationships xmlns="http://schemas.openxmlformats.org/package/2006/relationships"><Relationship Id="rId3" Type="http://schemas.openxmlformats.org/officeDocument/2006/relationships/hyperlink" Target="http://wiki-org.ru/wiki/9_%D1%81%D0%B5%D0%BD%D1%82%D1%8F%D0%B1%D1%80%D1%8F" TargetMode="External"/><Relationship Id="rId2" Type="http://schemas.openxmlformats.org/officeDocument/2006/relationships/image" Target="../media/image54.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53.jpeg"/></Relationships>
</file>

<file path=ppt/slides/_rels/slide5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5.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6.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2.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image" Target="../media/image66.jpeg"/><Relationship Id="rId3" Type="http://schemas.openxmlformats.org/officeDocument/2006/relationships/hyperlink" Target="https://komikz.ru/news/history/32" TargetMode="External"/><Relationship Id="rId7" Type="http://schemas.openxmlformats.org/officeDocument/2006/relationships/image" Target="../media/image60.jpeg"/><Relationship Id="rId12" Type="http://schemas.openxmlformats.org/officeDocument/2006/relationships/image" Target="../media/image65.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9.png"/><Relationship Id="rId11" Type="http://schemas.openxmlformats.org/officeDocument/2006/relationships/image" Target="../media/image64.jpeg"/><Relationship Id="rId5" Type="http://schemas.openxmlformats.org/officeDocument/2006/relationships/image" Target="../media/image58.jpeg"/><Relationship Id="rId10" Type="http://schemas.openxmlformats.org/officeDocument/2006/relationships/image" Target="../media/image63.jpeg"/><Relationship Id="rId4" Type="http://schemas.openxmlformats.org/officeDocument/2006/relationships/image" Target="../media/image57.jpeg"/><Relationship Id="rId9" Type="http://schemas.openxmlformats.org/officeDocument/2006/relationships/image" Target="../media/image6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ch5064.ucoz.org/2016/geroj_rossii.jpg"/>
          <p:cNvPicPr>
            <a:picLocks noChangeAspect="1" noChangeArrowheads="1"/>
          </p:cNvPicPr>
          <p:nvPr/>
        </p:nvPicPr>
        <p:blipFill>
          <a:blip r:embed="rId2" cstate="print"/>
          <a:srcRect/>
          <a:stretch>
            <a:fillRect/>
          </a:stretch>
        </p:blipFill>
        <p:spPr bwMode="auto">
          <a:xfrm>
            <a:off x="-108520" y="0"/>
            <a:ext cx="9252520" cy="6858000"/>
          </a:xfrm>
          <a:prstGeom prst="rect">
            <a:avLst/>
          </a:prstGeom>
          <a:noFill/>
        </p:spPr>
      </p:pic>
      <p:sp>
        <p:nvSpPr>
          <p:cNvPr id="6" name="Прямоугольник 5"/>
          <p:cNvSpPr/>
          <p:nvPr/>
        </p:nvSpPr>
        <p:spPr>
          <a:xfrm>
            <a:off x="4788024" y="116632"/>
            <a:ext cx="4355976" cy="2808312"/>
          </a:xfrm>
          <a:prstGeom prst="rect">
            <a:avLst/>
          </a:prstGeom>
          <a:blipFill dpi="0" rotWithShape="1">
            <a:blip r:embed="rId3" cstate="print"/>
            <a:srcRect/>
            <a:stretch>
              <a:fillRect/>
            </a:stretch>
          </a:blipFill>
          <a:ln>
            <a:noFill/>
          </a:ln>
          <a:effectLst>
            <a:outerShdw blurRad="50800" dist="38100" dir="2700000" algn="tl" rotWithShape="0">
              <a:prstClr val="black">
                <a:alpha val="40000"/>
              </a:prstClr>
            </a:outerShdw>
          </a:effectLst>
        </p:spPr>
        <p:style>
          <a:lnRef idx="1">
            <a:schemeClr val="dk1"/>
          </a:lnRef>
          <a:fillRef idx="1003">
            <a:schemeClr val="dk1"/>
          </a:fillRef>
          <a:effectRef idx="2">
            <a:schemeClr val="dk1"/>
          </a:effectRef>
          <a:fontRef idx="minor">
            <a:schemeClr val="lt1"/>
          </a:fontRef>
        </p:style>
        <p:txBody>
          <a:bodyPr rtlCol="0" anchor="ctr"/>
          <a:lstStyle/>
          <a:p>
            <a:pPr algn="r"/>
            <a:endParaRPr lang="ru-RU" sz="20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Black" pitchFamily="34" charset="0"/>
            </a:endParaRPr>
          </a:p>
          <a:p>
            <a:pPr algn="r"/>
            <a:endParaRPr lang="ru-RU" sz="20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Black" pitchFamily="34" charset="0"/>
            </a:endParaRPr>
          </a:p>
          <a:p>
            <a:pPr algn="r"/>
            <a:endParaRPr lang="ru-RU" sz="20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Black" pitchFamily="34" charset="0"/>
            </a:endParaRPr>
          </a:p>
          <a:p>
            <a:pPr algn="r"/>
            <a:endParaRPr lang="ru-RU" sz="20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Black" pitchFamily="34" charset="0"/>
            </a:endParaRPr>
          </a:p>
          <a:p>
            <a:pPr algn="r"/>
            <a:endParaRPr lang="ru-RU" sz="20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Black" pitchFamily="34" charset="0"/>
            </a:endParaRPr>
          </a:p>
          <a:p>
            <a:pPr algn="ctr"/>
            <a:r>
              <a:rPr lang="ru-RU" sz="2000"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Times New Roman" pitchFamily="18" charset="0"/>
                <a:cs typeface="Times New Roman" pitchFamily="18" charset="0"/>
              </a:rPr>
              <a:t>Координационный Совет </a:t>
            </a:r>
          </a:p>
          <a:p>
            <a:pPr algn="ctr"/>
            <a:r>
              <a:rPr lang="ru-RU" sz="2000"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Times New Roman" pitchFamily="18" charset="0"/>
                <a:cs typeface="Times New Roman" pitchFamily="18" charset="0"/>
              </a:rPr>
              <a:t>по делам ветеранов </a:t>
            </a:r>
          </a:p>
          <a:p>
            <a:pPr algn="ctr"/>
            <a:r>
              <a:rPr lang="ru-RU" sz="2000"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Times New Roman" pitchFamily="18" charset="0"/>
                <a:cs typeface="Times New Roman" pitchFamily="18" charset="0"/>
              </a:rPr>
              <a:t>при Главе Республики Коми </a:t>
            </a:r>
            <a:endParaRPr lang="ru-RU" sz="2000" b="1"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52226" name="Picture 2" descr="http://odshi.muzkult.ru/img/upload/703/image_image_2856045.jpg"/>
          <p:cNvPicPr>
            <a:picLocks noChangeAspect="1" noChangeArrowheads="1"/>
          </p:cNvPicPr>
          <p:nvPr/>
        </p:nvPicPr>
        <p:blipFill>
          <a:blip r:embed="rId4" cstate="print"/>
          <a:srcRect/>
          <a:stretch>
            <a:fillRect/>
          </a:stretch>
        </p:blipFill>
        <p:spPr bwMode="auto">
          <a:xfrm>
            <a:off x="6516216" y="404664"/>
            <a:ext cx="936104" cy="1084008"/>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836712"/>
            <a:ext cx="8229600" cy="1143000"/>
          </a:xfrm>
        </p:spPr>
        <p:txBody>
          <a:bodyPr>
            <a:noAutofit/>
          </a:bodyPr>
          <a:lstStyle/>
          <a:p>
            <a:r>
              <a:rPr lang="ru-RU" sz="280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Наши земляки – Георгиевские кавалеры, Герои Советского Союза </a:t>
            </a:r>
            <a:br>
              <a:rPr lang="ru-RU" sz="280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br>
            <a:r>
              <a:rPr lang="ru-RU" sz="280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и Российской Федерации</a:t>
            </a:r>
            <a:endParaRPr lang="ru-RU" sz="2800" dirty="0"/>
          </a:p>
        </p:txBody>
      </p:sp>
      <p:sp>
        <p:nvSpPr>
          <p:cNvPr id="3" name="Содержимое 2"/>
          <p:cNvSpPr>
            <a:spLocks noGrp="1"/>
          </p:cNvSpPr>
          <p:nvPr>
            <p:ph idx="1"/>
          </p:nvPr>
        </p:nvSpPr>
        <p:spPr>
          <a:xfrm>
            <a:off x="457200" y="2204864"/>
            <a:ext cx="8229600" cy="4104496"/>
          </a:xfrm>
        </p:spPr>
        <p:txBody>
          <a:bodyPr>
            <a:noAutofit/>
          </a:bodyPr>
          <a:lstStyle/>
          <a:p>
            <a:pPr marL="182563" indent="358775" algn="just">
              <a:spcBef>
                <a:spcPts val="0"/>
              </a:spcBef>
              <a:buNone/>
            </a:pPr>
            <a:r>
              <a:rPr lang="ru-RU" sz="2000" dirty="0" smtClean="0"/>
              <a:t>9 декабря в России отмечают День Героев Отечества. Эта памятная дата была установлена Государственной Думой Российской Федерации 26 января 2007 года. </a:t>
            </a:r>
          </a:p>
          <a:p>
            <a:pPr marL="182563" indent="358775" algn="just">
              <a:spcBef>
                <a:spcPts val="0"/>
              </a:spcBef>
              <a:buNone/>
            </a:pPr>
            <a:r>
              <a:rPr lang="ru-RU" sz="2000" dirty="0" smtClean="0"/>
              <a:t>В пояснительной записке к документу говорится : «...мы не только отдаем дань памяти героическим предкам, но и чествуем ныне живущих Героев Советского Союза, Героев Российской Федерации, кавалеров ордена Святого Георгия и ордена Славы».</a:t>
            </a:r>
          </a:p>
          <a:p>
            <a:pPr marL="182563" indent="358775" algn="just">
              <a:spcBef>
                <a:spcPts val="0"/>
              </a:spcBef>
              <a:buNone/>
            </a:pPr>
            <a:r>
              <a:rPr lang="ru-RU" sz="2000" dirty="0" smtClean="0"/>
              <a:t>В данном альбоме представлены герои Советского Союза Российской Федерации, проживавшие в Республике Коми. Дополнительно представлена информация о Георгиевских кавалерах, уроженцах коми-зырянской земли, размещенной в пределах Архангельской и Северо-Двинской губерний Российской Империи.  </a:t>
            </a:r>
            <a:endParaRPr lang="ru-RU"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5" name="Picture 7" descr="C:\Users\user\Pictures\5ac33ec2936a1853057462.jpg"/>
          <p:cNvPicPr>
            <a:picLocks noChangeAspect="1" noChangeArrowheads="1"/>
          </p:cNvPicPr>
          <p:nvPr/>
        </p:nvPicPr>
        <p:blipFill>
          <a:blip r:embed="rId2" cstate="print"/>
          <a:srcRect l="10000" r="5271"/>
          <a:stretch>
            <a:fillRect/>
          </a:stretch>
        </p:blipFill>
        <p:spPr bwMode="auto">
          <a:xfrm>
            <a:off x="0" y="-42863"/>
            <a:ext cx="9684568" cy="6943726"/>
          </a:xfrm>
          <a:prstGeom prst="rect">
            <a:avLst/>
          </a:prstGeom>
          <a:noFill/>
        </p:spPr>
      </p:pic>
      <p:sp>
        <p:nvSpPr>
          <p:cNvPr id="2" name="Заголовок 1"/>
          <p:cNvSpPr>
            <a:spLocks noGrp="1"/>
          </p:cNvSpPr>
          <p:nvPr>
            <p:ph type="title"/>
          </p:nvPr>
        </p:nvSpPr>
        <p:spPr>
          <a:xfrm>
            <a:off x="1043608" y="620688"/>
            <a:ext cx="8280920" cy="1152128"/>
          </a:xfrm>
        </p:spPr>
        <p:txBody>
          <a:bodyPr>
            <a:noAutofit/>
          </a:bodyPr>
          <a:lstStyle/>
          <a:p>
            <a:r>
              <a:rPr lang="ru-RU" sz="2800" i="1" spc="50" dirty="0" smtClean="0">
                <a:ln w="13500">
                  <a:solidFill>
                    <a:schemeClr val="accent1">
                      <a:shade val="2500"/>
                      <a:alpha val="6500"/>
                    </a:schemeClr>
                  </a:solidFill>
                  <a:prstDash val="solid"/>
                </a:ln>
                <a:solidFill>
                  <a:srgbClr val="C00000"/>
                </a:solidFill>
                <a:effectLst>
                  <a:innerShdw blurRad="50900" dist="38500" dir="13500000">
                    <a:srgbClr val="000000">
                      <a:alpha val="60000"/>
                    </a:srgbClr>
                  </a:innerShdw>
                </a:effectLst>
              </a:rPr>
              <a:t>Памяти всех героев коми земли…</a:t>
            </a:r>
            <a:br>
              <a:rPr lang="ru-RU" sz="2800" i="1" spc="50" dirty="0" smtClean="0">
                <a:ln w="13500">
                  <a:solidFill>
                    <a:schemeClr val="accent1">
                      <a:shade val="2500"/>
                      <a:alpha val="6500"/>
                    </a:schemeClr>
                  </a:solidFill>
                  <a:prstDash val="solid"/>
                </a:ln>
                <a:solidFill>
                  <a:srgbClr val="C00000"/>
                </a:solidFill>
                <a:effectLst>
                  <a:innerShdw blurRad="50900" dist="38500" dir="13500000">
                    <a:srgbClr val="000000">
                      <a:alpha val="60000"/>
                    </a:srgbClr>
                  </a:innerShdw>
                </a:effectLst>
              </a:rPr>
            </a:br>
            <a:r>
              <a:rPr lang="ru-RU" sz="2800" i="1" spc="50" dirty="0" smtClean="0">
                <a:ln w="13500">
                  <a:solidFill>
                    <a:schemeClr val="accent1">
                      <a:shade val="2500"/>
                      <a:alpha val="6500"/>
                    </a:schemeClr>
                  </a:solidFill>
                  <a:prstDash val="solid"/>
                </a:ln>
                <a:solidFill>
                  <a:srgbClr val="C00000"/>
                </a:solidFill>
                <a:effectLst>
                  <a:innerShdw blurRad="50900" dist="38500" dir="13500000">
                    <a:srgbClr val="000000">
                      <a:alpha val="60000"/>
                    </a:srgbClr>
                  </a:innerShdw>
                </a:effectLst>
              </a:rPr>
              <a:t> Мемориальный комплекс «Вечный огонь»</a:t>
            </a:r>
            <a:endParaRPr lang="ru-RU" sz="3600" i="1" spc="50" dirty="0" smtClean="0">
              <a:ln w="13500">
                <a:solidFill>
                  <a:schemeClr val="accent1">
                    <a:shade val="2500"/>
                    <a:alpha val="6500"/>
                  </a:schemeClr>
                </a:solidFill>
                <a:prstDash val="solid"/>
              </a:ln>
              <a:solidFill>
                <a:srgbClr val="C00000"/>
              </a:solidFill>
              <a:effectLst>
                <a:innerShdw blurRad="50900" dist="38500" dir="13500000">
                  <a:srgbClr val="000000">
                    <a:alpha val="60000"/>
                  </a:srgbClr>
                </a:innerShdw>
              </a:effectLst>
              <a:latin typeface="+mn-lt"/>
              <a:ea typeface="+mn-ea"/>
              <a:cs typeface="+mn-cs"/>
            </a:endParaRPr>
          </a:p>
        </p:txBody>
      </p:sp>
      <p:sp>
        <p:nvSpPr>
          <p:cNvPr id="3" name="Содержимое 2"/>
          <p:cNvSpPr>
            <a:spLocks noGrp="1"/>
          </p:cNvSpPr>
          <p:nvPr>
            <p:ph idx="1"/>
          </p:nvPr>
        </p:nvSpPr>
        <p:spPr>
          <a:xfrm>
            <a:off x="467544" y="2332037"/>
            <a:ext cx="4114800" cy="4525963"/>
          </a:xfrm>
        </p:spPr>
        <p:txBody>
          <a:bodyPr>
            <a:noAutofit/>
          </a:bodyPr>
          <a:lstStyle/>
          <a:p>
            <a:pPr>
              <a:buNone/>
            </a:pPr>
            <a:r>
              <a:rPr lang="ru-RU" sz="2400" dirty="0" smtClean="0">
                <a:ln w="18415" cmpd="sng">
                  <a:noFill/>
                  <a:prstDash val="solid"/>
                </a:ln>
                <a:solidFill>
                  <a:srgbClr val="FFFFFF"/>
                </a:solidFill>
                <a:effectLst>
                  <a:outerShdw blurRad="63500" dir="3600000" algn="tl" rotWithShape="0">
                    <a:srgbClr val="000000">
                      <a:alpha val="70000"/>
                    </a:srgbClr>
                  </a:outerShdw>
                </a:effectLst>
              </a:rPr>
              <a:t>Ивы плачут, а клёны</a:t>
            </a:r>
          </a:p>
          <a:p>
            <a:pPr>
              <a:buNone/>
            </a:pPr>
            <a:r>
              <a:rPr lang="ru-RU" sz="2400" dirty="0" smtClean="0">
                <a:ln w="18415" cmpd="sng">
                  <a:noFill/>
                  <a:prstDash val="solid"/>
                </a:ln>
                <a:solidFill>
                  <a:srgbClr val="FFFFFF"/>
                </a:solidFill>
                <a:effectLst>
                  <a:outerShdw blurRad="63500" dir="3600000" algn="tl" rotWithShape="0">
                    <a:srgbClr val="000000">
                      <a:alpha val="70000"/>
                    </a:srgbClr>
                  </a:outerShdw>
                </a:effectLst>
              </a:rPr>
              <a:t>Грустно так шелестят </a:t>
            </a:r>
          </a:p>
          <a:p>
            <a:pPr>
              <a:buNone/>
            </a:pPr>
            <a:r>
              <a:rPr lang="ru-RU" sz="2400" dirty="0" smtClean="0">
                <a:ln w="18415" cmpd="sng">
                  <a:noFill/>
                  <a:prstDash val="solid"/>
                </a:ln>
                <a:solidFill>
                  <a:srgbClr val="FFFFFF"/>
                </a:solidFill>
                <a:effectLst>
                  <a:outerShdw blurRad="63500" dir="3600000" algn="tl" rotWithShape="0">
                    <a:srgbClr val="000000">
                      <a:alpha val="70000"/>
                    </a:srgbClr>
                  </a:outerShdw>
                </a:effectLst>
              </a:rPr>
              <a:t>Двадцать семь миллионов </a:t>
            </a:r>
          </a:p>
          <a:p>
            <a:pPr>
              <a:buNone/>
            </a:pPr>
            <a:r>
              <a:rPr lang="ru-RU" sz="2400" dirty="0" smtClean="0">
                <a:ln w="18415" cmpd="sng">
                  <a:noFill/>
                  <a:prstDash val="solid"/>
                </a:ln>
                <a:solidFill>
                  <a:srgbClr val="FFFFFF"/>
                </a:solidFill>
                <a:effectLst>
                  <a:outerShdw blurRad="63500" dir="3600000" algn="tl" rotWithShape="0">
                    <a:srgbClr val="000000">
                      <a:alpha val="70000"/>
                    </a:srgbClr>
                  </a:outerShdw>
                </a:effectLst>
              </a:rPr>
              <a:t>Крепко – накрепко спят. </a:t>
            </a:r>
          </a:p>
          <a:p>
            <a:pPr>
              <a:buNone/>
            </a:pPr>
            <a:r>
              <a:rPr lang="ru-RU" sz="2400" dirty="0" smtClean="0">
                <a:ln w="18415" cmpd="sng">
                  <a:noFill/>
                  <a:prstDash val="solid"/>
                </a:ln>
                <a:solidFill>
                  <a:srgbClr val="FFFFFF"/>
                </a:solidFill>
                <a:effectLst>
                  <a:outerShdw blurRad="63500" dir="3600000" algn="tl" rotWithShape="0">
                    <a:srgbClr val="000000">
                      <a:alpha val="70000"/>
                    </a:srgbClr>
                  </a:outerShdw>
                </a:effectLst>
              </a:rPr>
              <a:t>Они храбро сражались, </a:t>
            </a:r>
          </a:p>
          <a:p>
            <a:pPr>
              <a:buNone/>
            </a:pPr>
            <a:r>
              <a:rPr lang="ru-RU" sz="2400" dirty="0" smtClean="0">
                <a:ln w="18415" cmpd="sng">
                  <a:noFill/>
                  <a:prstDash val="solid"/>
                </a:ln>
                <a:solidFill>
                  <a:srgbClr val="FFFFFF"/>
                </a:solidFill>
                <a:effectLst>
                  <a:outerShdw blurRad="63500" dir="3600000" algn="tl" rotWithShape="0">
                    <a:srgbClr val="000000">
                      <a:alpha val="70000"/>
                    </a:srgbClr>
                  </a:outerShdw>
                </a:effectLst>
              </a:rPr>
              <a:t>За Отчизну свою. </a:t>
            </a:r>
          </a:p>
          <a:p>
            <a:pPr>
              <a:buNone/>
            </a:pPr>
            <a:r>
              <a:rPr lang="ru-RU" sz="2400" dirty="0" smtClean="0">
                <a:ln w="18415" cmpd="sng">
                  <a:noFill/>
                  <a:prstDash val="solid"/>
                </a:ln>
                <a:solidFill>
                  <a:srgbClr val="FFFFFF"/>
                </a:solidFill>
                <a:effectLst>
                  <a:outerShdw blurRad="63500" dir="3600000" algn="tl" rotWithShape="0">
                    <a:srgbClr val="000000">
                      <a:alpha val="70000"/>
                    </a:srgbClr>
                  </a:outerShdw>
                </a:effectLst>
              </a:rPr>
              <a:t>В наших песнях остались, </a:t>
            </a:r>
          </a:p>
          <a:p>
            <a:pPr>
              <a:buNone/>
            </a:pPr>
            <a:r>
              <a:rPr lang="ru-RU" sz="2400" dirty="0" smtClean="0">
                <a:ln w="18415" cmpd="sng">
                  <a:noFill/>
                  <a:prstDash val="solid"/>
                </a:ln>
                <a:solidFill>
                  <a:srgbClr val="FFFFFF"/>
                </a:solidFill>
                <a:effectLst>
                  <a:outerShdw blurRad="63500" dir="3600000" algn="tl" rotWithShape="0">
                    <a:srgbClr val="000000">
                      <a:alpha val="70000"/>
                    </a:srgbClr>
                  </a:outerShdw>
                </a:effectLst>
              </a:rPr>
              <a:t>Хоть погибли в бою.</a:t>
            </a:r>
          </a:p>
          <a:p>
            <a:pPr algn="r">
              <a:buNone/>
            </a:pPr>
            <a:r>
              <a:rPr lang="ru-RU" sz="2000" i="1" dirty="0" smtClean="0">
                <a:ln w="18415" cmpd="sng">
                  <a:noFill/>
                  <a:prstDash val="solid"/>
                </a:ln>
                <a:solidFill>
                  <a:srgbClr val="FFFFFF"/>
                </a:solidFill>
                <a:effectLst>
                  <a:outerShdw blurRad="63500" dir="3600000" algn="tl" rotWithShape="0">
                    <a:srgbClr val="000000">
                      <a:alpha val="70000"/>
                    </a:srgbClr>
                  </a:outerShdw>
                </a:effectLst>
              </a:rPr>
              <a:t>Игорь Воскобойников</a:t>
            </a:r>
            <a:endParaRPr lang="ru-RU" sz="2000" i="1" dirty="0">
              <a:ln w="18415" cmpd="sng">
                <a:noFill/>
                <a:prstDash val="solid"/>
              </a:ln>
              <a:solidFill>
                <a:srgbClr val="FFFFFF"/>
              </a:solidFill>
              <a:effectLst>
                <a:outerShdw blurRad="63500" dir="3600000" algn="tl" rotWithShape="0">
                  <a:srgbClr val="000000">
                    <a:alpha val="70000"/>
                  </a:srgbClr>
                </a:outerShdw>
              </a:effectLst>
            </a:endParaRPr>
          </a:p>
        </p:txBody>
      </p:sp>
      <p:sp>
        <p:nvSpPr>
          <p:cNvPr id="7172" name="AutoShape 4" descr="https://goru.travel/storage/app/uploads/public/5ac/33e/c29/5ac33ec2936a1853057462.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7174" name="AutoShape 6" descr="https://goru.travel/storage/app/uploads/public/5ac/33e/c29/5ac33ec2936a1853057462.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3" name="Picture 3"/>
          <p:cNvPicPr>
            <a:picLocks noChangeAspect="1" noChangeArrowheads="1"/>
          </p:cNvPicPr>
          <p:nvPr/>
        </p:nvPicPr>
        <p:blipFill>
          <a:blip r:embed="rId2" cstate="print"/>
          <a:srcRect r="25000"/>
          <a:stretch>
            <a:fillRect/>
          </a:stretch>
        </p:blipFill>
        <p:spPr bwMode="auto">
          <a:xfrm>
            <a:off x="0" y="0"/>
            <a:ext cx="9144000" cy="6858000"/>
          </a:xfrm>
          <a:prstGeom prst="rect">
            <a:avLst/>
          </a:prstGeom>
          <a:noFill/>
          <a:ln w="9525">
            <a:noFill/>
            <a:miter lim="800000"/>
            <a:headEnd/>
            <a:tailEnd/>
          </a:ln>
          <a:effectLst/>
        </p:spPr>
      </p:pic>
      <p:sp>
        <p:nvSpPr>
          <p:cNvPr id="2" name="Заголовок 1"/>
          <p:cNvSpPr>
            <a:spLocks noGrp="1"/>
          </p:cNvSpPr>
          <p:nvPr>
            <p:ph type="title"/>
          </p:nvPr>
        </p:nvSpPr>
        <p:spPr>
          <a:xfrm>
            <a:off x="539552" y="3068960"/>
            <a:ext cx="8229600" cy="1584176"/>
          </a:xfrm>
        </p:spPr>
        <p:txBody>
          <a:bodyPr>
            <a:normAutofit/>
          </a:bodyPr>
          <a:lstStyle/>
          <a:p>
            <a:r>
              <a:rPr lang="ru-RU" dirty="0" smtClean="0"/>
              <a:t>Георгиевские кавалеры </a:t>
            </a:r>
            <a:br>
              <a:rPr lang="ru-RU" dirty="0" smtClean="0"/>
            </a:br>
            <a:r>
              <a:rPr lang="ru-RU" dirty="0" smtClean="0"/>
              <a:t>коми-зырянской земли </a:t>
            </a:r>
            <a:endParaRPr lang="ru-RU" dirty="0"/>
          </a:p>
        </p:txBody>
      </p:sp>
    </p:spTree>
    <p:extLst>
      <p:ext uri="{BB962C8B-B14F-4D97-AF65-F5344CB8AC3E}">
        <p14:creationId xmlns:p14="http://schemas.microsoft.com/office/powerpoint/2010/main" val="759836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cap="all" dirty="0" smtClean="0"/>
              <a:t>«БОЕВАЯ ДОБЛЕСТЬ ЗЕМЛЯКОВ. </a:t>
            </a:r>
            <a:br>
              <a:rPr lang="ru-RU" sz="2400" cap="all" dirty="0" smtClean="0"/>
            </a:br>
            <a:r>
              <a:rPr lang="ru-RU" sz="2400" cap="all" dirty="0" smtClean="0"/>
              <a:t>УРОЖЕНЦЫ КОМИ ОТЛИЧИЛИСЬ </a:t>
            </a:r>
            <a:br>
              <a:rPr lang="ru-RU" sz="2400" cap="all" dirty="0" smtClean="0"/>
            </a:br>
            <a:r>
              <a:rPr lang="ru-RU" sz="2400" cap="all" dirty="0" smtClean="0"/>
              <a:t>В РУССКО-ЯПОНСКОЙ ВОЙНЕ»</a:t>
            </a:r>
            <a:endParaRPr lang="ru-RU" sz="2400" dirty="0"/>
          </a:p>
        </p:txBody>
      </p:sp>
      <p:sp>
        <p:nvSpPr>
          <p:cNvPr id="3" name="Содержимое 2"/>
          <p:cNvSpPr>
            <a:spLocks noGrp="1"/>
          </p:cNvSpPr>
          <p:nvPr>
            <p:ph idx="1"/>
          </p:nvPr>
        </p:nvSpPr>
        <p:spPr>
          <a:xfrm>
            <a:off x="611560" y="1600200"/>
            <a:ext cx="8075240" cy="4709160"/>
          </a:xfrm>
        </p:spPr>
        <p:txBody>
          <a:bodyPr>
            <a:noAutofit/>
          </a:bodyPr>
          <a:lstStyle/>
          <a:p>
            <a:pPr marL="0" indent="261938" algn="just">
              <a:buNone/>
            </a:pPr>
            <a:r>
              <a:rPr lang="ru-RU" sz="1400" dirty="0" smtClean="0">
                <a:effectLst>
                  <a:outerShdw blurRad="38100" dist="38100" dir="2700000" algn="tl">
                    <a:srgbClr val="000000">
                      <a:alpha val="43137"/>
                    </a:srgbClr>
                  </a:outerShdw>
                </a:effectLst>
              </a:rPr>
              <a:t>О боевой доблести наших земляков в Великой Отечественной войне сказано немало, но в истории сохранились примеры их героического участия и в других войнах, в частности, в русско-японской.</a:t>
            </a:r>
          </a:p>
          <a:p>
            <a:pPr marL="0" indent="261938" algn="just">
              <a:buNone/>
            </a:pPr>
            <a:r>
              <a:rPr lang="ru-RU" sz="1400" dirty="0" smtClean="0">
                <a:effectLst>
                  <a:outerShdw blurRad="38100" dist="38100" dir="2700000" algn="tl">
                    <a:srgbClr val="000000">
                      <a:alpha val="43137"/>
                    </a:srgbClr>
                  </a:outerShdw>
                </a:effectLst>
              </a:rPr>
              <a:t>В ночь на 27 января (9 февраля) 1904 года Япония без объявления войны начала боевые действия против России. Пошли японцы на военный конфликт, опираясь на дипломатическую поддержку Англии, США и других стран. В России же немало высокопоставленных чиновников смотрело на эту войну неоправданно оптимистично. Так, бывший военный министр </a:t>
            </a:r>
            <a:r>
              <a:rPr lang="ru-RU" sz="1400" dirty="0" err="1" smtClean="0">
                <a:effectLst>
                  <a:outerShdw blurRad="38100" dist="38100" dir="2700000" algn="tl">
                    <a:srgbClr val="000000">
                      <a:alpha val="43137"/>
                    </a:srgbClr>
                  </a:outerShdw>
                </a:effectLst>
              </a:rPr>
              <a:t>Ванновский</a:t>
            </a:r>
            <a:r>
              <a:rPr lang="ru-RU" sz="1400" dirty="0" smtClean="0">
                <a:effectLst>
                  <a:outerShdw blurRad="38100" dist="38100" dir="2700000" algn="tl">
                    <a:srgbClr val="000000">
                      <a:alpha val="43137"/>
                    </a:srgbClr>
                  </a:outerShdw>
                </a:effectLst>
              </a:rPr>
              <a:t> утверждал, что на театр военных действий надо выставить на одного русского солдата двух японских. К войне готовились кое-как. А японцев часто высокомерно называли макаками. Это дало повод генералу Драгомирову, известному своим острым словом, назвать начавшуюся кампанию – война </a:t>
            </a:r>
            <a:r>
              <a:rPr lang="ru-RU" sz="1400" dirty="0" err="1" smtClean="0">
                <a:effectLst>
                  <a:outerShdw blurRad="38100" dist="38100" dir="2700000" algn="tl">
                    <a:srgbClr val="000000">
                      <a:alpha val="43137"/>
                    </a:srgbClr>
                  </a:outerShdw>
                </a:effectLst>
              </a:rPr>
              <a:t>коекаков</a:t>
            </a:r>
            <a:r>
              <a:rPr lang="ru-RU" sz="1400" dirty="0" smtClean="0">
                <a:effectLst>
                  <a:outerShdw blurRad="38100" dist="38100" dir="2700000" algn="tl">
                    <a:srgbClr val="000000">
                      <a:alpha val="43137"/>
                    </a:srgbClr>
                  </a:outerShdw>
                </a:effectLst>
              </a:rPr>
              <a:t> с макаками. Война, разгоревшаяся за многие тысячи верст от столицы России, не обошла стороной и Коми край. </a:t>
            </a:r>
          </a:p>
          <a:p>
            <a:pPr marL="0" indent="261938" algn="just">
              <a:spcBef>
                <a:spcPts val="0"/>
              </a:spcBef>
              <a:buNone/>
            </a:pPr>
            <a:endParaRPr lang="ru-RU" sz="1400" b="1" i="1" dirty="0" smtClean="0">
              <a:effectLst>
                <a:outerShdw blurRad="38100" dist="38100" dir="2700000" algn="tl">
                  <a:srgbClr val="000000">
                    <a:alpha val="43137"/>
                  </a:srgbClr>
                </a:outerShdw>
              </a:effectLst>
            </a:endParaRPr>
          </a:p>
          <a:p>
            <a:pPr marL="0" indent="261938" algn="just">
              <a:spcBef>
                <a:spcPts val="0"/>
              </a:spcBef>
              <a:buNone/>
            </a:pPr>
            <a:r>
              <a:rPr lang="ru-RU" sz="1400" b="1" i="1" dirty="0" smtClean="0">
                <a:effectLst>
                  <a:outerShdw blurRad="38100" dist="38100" dir="2700000" algn="tl">
                    <a:srgbClr val="000000">
                      <a:alpha val="43137"/>
                    </a:srgbClr>
                  </a:outerShdw>
                </a:effectLst>
              </a:rPr>
              <a:t>Врагу не сдавались</a:t>
            </a:r>
          </a:p>
          <a:p>
            <a:pPr marL="0" indent="261938" algn="just">
              <a:spcBef>
                <a:spcPts val="0"/>
              </a:spcBef>
              <a:buNone/>
            </a:pPr>
            <a:r>
              <a:rPr lang="ru-RU" sz="1400" dirty="0" smtClean="0">
                <a:effectLst>
                  <a:outerShdw blurRad="38100" dist="38100" dir="2700000" algn="tl">
                    <a:srgbClr val="000000">
                      <a:alpha val="43137"/>
                    </a:srgbClr>
                  </a:outerShdw>
                </a:effectLst>
              </a:rPr>
              <a:t>Согласно выявленным в Национальном архиве Республики Коми материалам в русско-японской войне участвовали 24 матроса из нашего края. Их воинский труд оценен шестью Георгиевскими крестами и восемью серебряными и бронзовыми медалями. </a:t>
            </a:r>
          </a:p>
          <a:p>
            <a:pPr marL="0" indent="261938" algn="just">
              <a:spcBef>
                <a:spcPts val="0"/>
              </a:spcBef>
              <a:buNone/>
            </a:pPr>
            <a:r>
              <a:rPr lang="ru-RU" sz="1400" dirty="0" smtClean="0">
                <a:effectLst>
                  <a:outerShdw blurRad="38100" dist="38100" dir="2700000" algn="tl">
                    <a:srgbClr val="000000">
                      <a:alpha val="43137"/>
                    </a:srgbClr>
                  </a:outerShdw>
                </a:effectLst>
              </a:rPr>
              <a:t>В первую очередь следует упомянуть о героическом подвиге экипажа крейсера «Варяг». Во время боя крейсера с японской эскадрой погибли 7 офицеров и 115 матросов. Среди погибших был матрос Андрей Трофимов из деревни Бор </a:t>
            </a:r>
            <a:r>
              <a:rPr lang="ru-RU" sz="1400" dirty="0" err="1" smtClean="0">
                <a:effectLst>
                  <a:outerShdw blurRad="38100" dist="38100" dir="2700000" algn="tl">
                    <a:srgbClr val="000000">
                      <a:alpha val="43137"/>
                    </a:srgbClr>
                  </a:outerShdw>
                </a:effectLst>
              </a:rPr>
              <a:t>Ношульской</a:t>
            </a:r>
            <a:r>
              <a:rPr lang="ru-RU" sz="1400" dirty="0" smtClean="0">
                <a:effectLst>
                  <a:outerShdw blurRad="38100" dist="38100" dir="2700000" algn="tl">
                    <a:srgbClr val="000000">
                      <a:alpha val="43137"/>
                    </a:srgbClr>
                  </a:outerShdw>
                </a:effectLst>
              </a:rPr>
              <a:t> волости. На крейсере «Варяг» служил еще один наш земляк. Это – командор Дмитрий Шарапов, о котором известно только то, что он происходил из крестьян </a:t>
            </a:r>
            <a:r>
              <a:rPr lang="ru-RU" sz="1400" dirty="0" err="1" smtClean="0">
                <a:effectLst>
                  <a:outerShdw blurRad="38100" dist="38100" dir="2700000" algn="tl">
                    <a:srgbClr val="000000">
                      <a:alpha val="43137"/>
                    </a:srgbClr>
                  </a:outerShdw>
                </a:effectLst>
              </a:rPr>
              <a:t>Визингской</a:t>
            </a:r>
            <a:r>
              <a:rPr lang="ru-RU" sz="1400" dirty="0" smtClean="0">
                <a:effectLst>
                  <a:outerShdw blurRad="38100" dist="38100" dir="2700000" algn="tl">
                    <a:srgbClr val="000000">
                      <a:alpha val="43137"/>
                    </a:srgbClr>
                  </a:outerShdw>
                </a:effectLst>
              </a:rPr>
              <a:t> волости.</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1052736"/>
            <a:ext cx="8229600" cy="4968592"/>
          </a:xfrm>
        </p:spPr>
        <p:txBody>
          <a:bodyPr>
            <a:noAutofit/>
          </a:bodyPr>
          <a:lstStyle/>
          <a:p>
            <a:pPr marL="0" indent="261938" algn="just">
              <a:spcBef>
                <a:spcPts val="0"/>
              </a:spcBef>
              <a:buNone/>
            </a:pPr>
            <a:r>
              <a:rPr lang="ru-RU" sz="1400" dirty="0" smtClean="0">
                <a:effectLst>
                  <a:outerShdw blurRad="38100" dist="38100" dir="2700000" algn="tl">
                    <a:srgbClr val="000000">
                      <a:alpha val="43137"/>
                    </a:srgbClr>
                  </a:outerShdw>
                </a:effectLst>
              </a:rPr>
              <a:t>Вместе с «Варягом» неравный бой с превосходящим по силам неприятелем вела канонерская лодка «Кореец», членом команды которой был командор Дмитрий Белых. Он родился в 1876 году в деревне </a:t>
            </a:r>
            <a:r>
              <a:rPr lang="ru-RU" sz="1400" dirty="0" err="1" smtClean="0">
                <a:effectLst>
                  <a:outerShdw blurRad="38100" dist="38100" dir="2700000" algn="tl">
                    <a:srgbClr val="000000">
                      <a:alpha val="43137"/>
                    </a:srgbClr>
                  </a:outerShdw>
                </a:effectLst>
              </a:rPr>
              <a:t>Гавриловской</a:t>
            </a:r>
            <a:r>
              <a:rPr lang="ru-RU" sz="1400" dirty="0" smtClean="0">
                <a:effectLst>
                  <a:outerShdw blurRad="38100" dist="38100" dir="2700000" algn="tl">
                    <a:srgbClr val="000000">
                      <a:alpha val="43137"/>
                    </a:srgbClr>
                  </a:outerShdw>
                </a:effectLst>
              </a:rPr>
              <a:t> </a:t>
            </a:r>
            <a:r>
              <a:rPr lang="ru-RU" sz="1400" dirty="0" err="1" smtClean="0">
                <a:effectLst>
                  <a:outerShdw blurRad="38100" dist="38100" dir="2700000" algn="tl">
                    <a:srgbClr val="000000">
                      <a:alpha val="43137"/>
                    </a:srgbClr>
                  </a:outerShdw>
                </a:effectLst>
              </a:rPr>
              <a:t>Палевицкой</a:t>
            </a:r>
            <a:r>
              <a:rPr lang="ru-RU" sz="1400" dirty="0" smtClean="0">
                <a:effectLst>
                  <a:outerShdw blurRad="38100" dist="38100" dir="2700000" algn="tl">
                    <a:srgbClr val="000000">
                      <a:alpha val="43137"/>
                    </a:srgbClr>
                  </a:outerShdw>
                </a:effectLst>
              </a:rPr>
              <a:t> волости, куда возвратился с заслуженной наградой – Георгиевским крестом.</a:t>
            </a:r>
          </a:p>
          <a:p>
            <a:pPr marL="0" indent="261938" algn="just">
              <a:spcBef>
                <a:spcPts val="0"/>
              </a:spcBef>
              <a:buNone/>
            </a:pPr>
            <a:r>
              <a:rPr lang="ru-RU" sz="1400" dirty="0" smtClean="0">
                <a:effectLst>
                  <a:outerShdw blurRad="38100" dist="38100" dir="2700000" algn="tl">
                    <a:srgbClr val="000000">
                      <a:alpha val="43137"/>
                    </a:srgbClr>
                  </a:outerShdw>
                </a:effectLst>
              </a:rPr>
              <a:t>Защищая Порт-Артур, погиб матрос Алексей </a:t>
            </a:r>
            <a:r>
              <a:rPr lang="ru-RU" sz="1400" dirty="0" err="1" smtClean="0">
                <a:effectLst>
                  <a:outerShdw blurRad="38100" dist="38100" dir="2700000" algn="tl">
                    <a:srgbClr val="000000">
                      <a:alpha val="43137"/>
                    </a:srgbClr>
                  </a:outerShdw>
                </a:effectLst>
              </a:rPr>
              <a:t>Уляшов</a:t>
            </a:r>
            <a:r>
              <a:rPr lang="ru-RU" sz="1400" dirty="0" smtClean="0">
                <a:effectLst>
                  <a:outerShdw blurRad="38100" dist="38100" dir="2700000" algn="tl">
                    <a:srgbClr val="000000">
                      <a:alpha val="43137"/>
                    </a:srgbClr>
                  </a:outerShdw>
                </a:effectLst>
              </a:rPr>
              <a:t>. Он происходил из крестьян деревни </a:t>
            </a:r>
            <a:r>
              <a:rPr lang="ru-RU" sz="1400" dirty="0" err="1" smtClean="0">
                <a:effectLst>
                  <a:outerShdw blurRad="38100" dist="38100" dir="2700000" algn="tl">
                    <a:srgbClr val="000000">
                      <a:alpha val="43137"/>
                    </a:srgbClr>
                  </a:outerShdw>
                </a:effectLst>
              </a:rPr>
              <a:t>Вольдинской</a:t>
            </a:r>
            <a:r>
              <a:rPr lang="ru-RU" sz="1400" dirty="0" smtClean="0">
                <a:effectLst>
                  <a:outerShdw blurRad="38100" dist="38100" dir="2700000" algn="tl">
                    <a:srgbClr val="000000">
                      <a:alpha val="43137"/>
                    </a:srgbClr>
                  </a:outerShdw>
                </a:effectLst>
              </a:rPr>
              <a:t> </a:t>
            </a:r>
            <a:r>
              <a:rPr lang="ru-RU" sz="1400" dirty="0" err="1" smtClean="0">
                <a:effectLst>
                  <a:outerShdw blurRad="38100" dist="38100" dir="2700000" algn="tl">
                    <a:srgbClr val="000000">
                      <a:alpha val="43137"/>
                    </a:srgbClr>
                  </a:outerShdw>
                </a:effectLst>
              </a:rPr>
              <a:t>Помоздинской</a:t>
            </a:r>
            <a:r>
              <a:rPr lang="ru-RU" sz="1400" dirty="0" smtClean="0">
                <a:effectLst>
                  <a:outerShdw blurRad="38100" dist="38100" dir="2700000" algn="tl">
                    <a:srgbClr val="000000">
                      <a:alpha val="43137"/>
                    </a:srgbClr>
                  </a:outerShdw>
                </a:effectLst>
              </a:rPr>
              <a:t> волости. Благополучно сложилась судьба другого защитника Порт-Артура Дмитрия Вавилова, старшего командора крейсера «Паллада». Крейсер погиб, но Вавилов остался жив, был награжден Георгиевским крестом 3-й степени.</a:t>
            </a:r>
          </a:p>
          <a:p>
            <a:pPr marL="0" indent="261938" algn="just">
              <a:spcBef>
                <a:spcPts val="0"/>
              </a:spcBef>
              <a:buNone/>
            </a:pPr>
            <a:r>
              <a:rPr lang="ru-RU" sz="1400" dirty="0" smtClean="0">
                <a:effectLst>
                  <a:outerShdw blurRad="38100" dist="38100" dir="2700000" algn="tl">
                    <a:srgbClr val="000000">
                      <a:alpha val="43137"/>
                    </a:srgbClr>
                  </a:outerShdw>
                </a:effectLst>
              </a:rPr>
              <a:t>По крайней мере пять матросов Коми края участвовали в жестоком </a:t>
            </a:r>
            <a:r>
              <a:rPr lang="ru-RU" sz="1400" dirty="0" err="1" smtClean="0">
                <a:effectLst>
                  <a:outerShdw blurRad="38100" dist="38100" dir="2700000" algn="tl">
                    <a:srgbClr val="000000">
                      <a:alpha val="43137"/>
                    </a:srgbClr>
                  </a:outerShdw>
                </a:effectLst>
              </a:rPr>
              <a:t>Цусимском</a:t>
            </a:r>
            <a:r>
              <a:rPr lang="ru-RU" sz="1400" dirty="0" smtClean="0">
                <a:effectLst>
                  <a:outerShdw blurRad="38100" dist="38100" dir="2700000" algn="tl">
                    <a:srgbClr val="000000">
                      <a:alpha val="43137"/>
                    </a:srgbClr>
                  </a:outerShdw>
                </a:effectLst>
              </a:rPr>
              <a:t> сражении. На броненосце «Бородино» служил матрос Александр </a:t>
            </a:r>
            <a:r>
              <a:rPr lang="ru-RU" sz="1400" dirty="0" err="1" smtClean="0">
                <a:effectLst>
                  <a:outerShdw blurRad="38100" dist="38100" dir="2700000" algn="tl">
                    <a:srgbClr val="000000">
                      <a:alpha val="43137"/>
                    </a:srgbClr>
                  </a:outerShdw>
                </a:effectLst>
              </a:rPr>
              <a:t>Леушин</a:t>
            </a:r>
            <a:r>
              <a:rPr lang="ru-RU" sz="1400" dirty="0" smtClean="0">
                <a:effectLst>
                  <a:outerShdw blurRad="38100" dist="38100" dir="2700000" algn="tl">
                    <a:srgbClr val="000000">
                      <a:alpha val="43137"/>
                    </a:srgbClr>
                  </a:outerShdw>
                </a:effectLst>
              </a:rPr>
              <a:t>. Очевидцы вспоминали последние минуты корабля. Он запылал, как деревенская изба. Двум участникам сражения довелось остаться живыми. К примеру, на броненосце «Орел» служил рядовым матросом Семен Артеев из Мутного Материка. Родился он в 1876 году, в 23 года его призвали на флотскую службу. Семен Лукич был красивым человеком, крупного телосложения. Таким его помнят земляки. Многие годы потом проработал Семен Лукич бакенщиком на р. Печора. В его ведении был участок реки на протяжении двадцати километров. Он рассказывал землякам о броненосцах и крейсерах русского флота, но особо ему были дороги воспоминания о родном крейсере «Орел», с которым были пережиты многие драматические эпизоды. Красочно написал об этом </a:t>
            </a:r>
            <a:r>
              <a:rPr lang="ru-RU" sz="1400" dirty="0" err="1" smtClean="0">
                <a:effectLst>
                  <a:outerShdw blurRad="38100" dist="38100" dir="2700000" algn="tl">
                    <a:srgbClr val="000000">
                      <a:alpha val="43137"/>
                    </a:srgbClr>
                  </a:outerShdw>
                </a:effectLst>
              </a:rPr>
              <a:t>А.С.Новиков-Прибой</a:t>
            </a:r>
            <a:r>
              <a:rPr lang="ru-RU" sz="1400" dirty="0" smtClean="0">
                <a:effectLst>
                  <a:outerShdw blurRad="38100" dist="38100" dir="2700000" algn="tl">
                    <a:srgbClr val="000000">
                      <a:alpha val="43137"/>
                    </a:srgbClr>
                  </a:outerShdw>
                </a:effectLst>
              </a:rPr>
              <a:t>, служивший вместе с Артеевым, а позже вместе находившийся в японском плену. «В сгущавшихся сумерках, весь в огне, как чудовищный факел, прошел мимо «Орел», осыпаемый взрывающимся металлом. Грохотало небо, потрясая простор, ревело море, расцвечиваясь огненными фонтанами, качались волны с прилипшими к ним клочьями дыма. Казалось, наступил час гибели всего мира».</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80728"/>
            <a:ext cx="8229600" cy="5328632"/>
          </a:xfrm>
        </p:spPr>
        <p:txBody>
          <a:bodyPr>
            <a:noAutofit/>
          </a:bodyPr>
          <a:lstStyle/>
          <a:p>
            <a:pPr marL="0" indent="261938" algn="just">
              <a:spcBef>
                <a:spcPts val="0"/>
              </a:spcBef>
              <a:buNone/>
            </a:pPr>
            <a:r>
              <a:rPr lang="ru-RU" sz="1400" b="1" i="1" dirty="0" smtClean="0">
                <a:effectLst>
                  <a:outerShdw blurRad="38100" dist="38100" dir="2700000" algn="tl">
                    <a:srgbClr val="000000">
                      <a:alpha val="43137"/>
                    </a:srgbClr>
                  </a:outerShdw>
                </a:effectLst>
              </a:rPr>
              <a:t>С поля боя не ушёл</a:t>
            </a:r>
            <a:endParaRPr lang="ru-RU" sz="1400" i="1" dirty="0" smtClean="0">
              <a:effectLst>
                <a:outerShdw blurRad="38100" dist="38100" dir="2700000" algn="tl">
                  <a:srgbClr val="000000">
                    <a:alpha val="43137"/>
                  </a:srgbClr>
                </a:outerShdw>
              </a:effectLst>
            </a:endParaRPr>
          </a:p>
          <a:p>
            <a:pPr marL="0" indent="261938" algn="just">
              <a:spcBef>
                <a:spcPts val="0"/>
              </a:spcBef>
              <a:buNone/>
            </a:pPr>
            <a:r>
              <a:rPr lang="ru-RU" sz="1400" dirty="0" smtClean="0">
                <a:effectLst>
                  <a:outerShdw blurRad="38100" dist="38100" dir="2700000" algn="tl">
                    <a:srgbClr val="000000">
                      <a:alpha val="43137"/>
                    </a:srgbClr>
                  </a:outerShdw>
                </a:effectLst>
              </a:rPr>
              <a:t>Родную Коми землю прославил своими подвигами в период русско-японской войны и уроженец села Важгорт Василий Титов. Он защищал Порт-Артур, участвовал в отражении натиска японцев у горы Высокая, которую они упорно стремились захватить. С горы Высокой контролировалась вся крепость. В этих боях Титов спас офицера. За совершенный подвиг был награжден орденом Святого Георгия 4-й степени. В одном из боев, когда погибли все командиры, поднял взвод в атаку, за что получил Георгия 3-й степени. В очередном бою был ранен в лицо и руку. Вместе с кровью солдат выплюнул зубы, но не ушел с поля боя. За это заслужил Георгия 2-й степени. Кроме трех орденов, он имел еще две медали. С другими русскими солдатами испытал горечь плена, находился за колючей проволокой в Нагасаки и Токио. Ему посчастливилось видеть в Порт-Артуре адмирала С.О.Макарова. Об этом он час-то рассказывал школьникам, друзьям. До конца своей жизни Василий Иванович трудился в родном колхозе.</a:t>
            </a:r>
          </a:p>
          <a:p>
            <a:pPr marL="0" indent="261938" algn="just">
              <a:spcBef>
                <a:spcPts val="0"/>
              </a:spcBef>
              <a:buNone/>
            </a:pPr>
            <a:r>
              <a:rPr lang="ru-RU" sz="1400" dirty="0" smtClean="0">
                <a:effectLst>
                  <a:outerShdw blurRad="38100" dist="38100" dir="2700000" algn="tl">
                    <a:srgbClr val="000000">
                      <a:alpha val="43137"/>
                    </a:srgbClr>
                  </a:outerShdw>
                </a:effectLst>
              </a:rPr>
              <a:t>Многие солдаты из Коми края участвовали в сражениях на территории Маньчжурии – под </a:t>
            </a:r>
            <a:r>
              <a:rPr lang="ru-RU" sz="1400" dirty="0" err="1" smtClean="0">
                <a:effectLst>
                  <a:outerShdw blurRad="38100" dist="38100" dir="2700000" algn="tl">
                    <a:srgbClr val="000000">
                      <a:alpha val="43137"/>
                    </a:srgbClr>
                  </a:outerShdw>
                </a:effectLst>
              </a:rPr>
              <a:t>Ляояном</a:t>
            </a:r>
            <a:r>
              <a:rPr lang="ru-RU" sz="1400" dirty="0" smtClean="0">
                <a:effectLst>
                  <a:outerShdw blurRad="38100" dist="38100" dir="2700000" algn="tl">
                    <a:srgbClr val="000000">
                      <a:alpha val="43137"/>
                    </a:srgbClr>
                  </a:outerShdw>
                </a:effectLst>
              </a:rPr>
              <a:t>, на реке </a:t>
            </a:r>
            <a:r>
              <a:rPr lang="ru-RU" sz="1400" dirty="0" err="1" smtClean="0">
                <a:effectLst>
                  <a:outerShdw blurRad="38100" dist="38100" dir="2700000" algn="tl">
                    <a:srgbClr val="000000">
                      <a:alpha val="43137"/>
                    </a:srgbClr>
                  </a:outerShdw>
                </a:effectLst>
              </a:rPr>
              <a:t>Шахэ</a:t>
            </a:r>
            <a:r>
              <a:rPr lang="ru-RU" sz="1400" dirty="0" smtClean="0">
                <a:effectLst>
                  <a:outerShdw blurRad="38100" dist="38100" dir="2700000" algn="tl">
                    <a:srgbClr val="000000">
                      <a:alpha val="43137"/>
                    </a:srgbClr>
                  </a:outerShdw>
                </a:effectLst>
              </a:rPr>
              <a:t>, под </a:t>
            </a:r>
            <a:r>
              <a:rPr lang="ru-RU" sz="1400" dirty="0" err="1" smtClean="0">
                <a:effectLst>
                  <a:outerShdw blurRad="38100" dist="38100" dir="2700000" algn="tl">
                    <a:srgbClr val="000000">
                      <a:alpha val="43137"/>
                    </a:srgbClr>
                  </a:outerShdw>
                </a:effectLst>
              </a:rPr>
              <a:t>Мукденом</a:t>
            </a:r>
            <a:r>
              <a:rPr lang="ru-RU" sz="1400" dirty="0" smtClean="0">
                <a:effectLst>
                  <a:outerShdw blurRad="38100" dist="38100" dir="2700000" algn="tl">
                    <a:srgbClr val="000000">
                      <a:alpha val="43137"/>
                    </a:srgbClr>
                  </a:outerShdw>
                </a:effectLst>
              </a:rPr>
              <a:t>.</a:t>
            </a:r>
          </a:p>
          <a:p>
            <a:pPr marL="0" indent="261938" algn="just">
              <a:spcBef>
                <a:spcPts val="0"/>
              </a:spcBef>
              <a:buNone/>
            </a:pPr>
            <a:r>
              <a:rPr lang="ru-RU" sz="1400" dirty="0" smtClean="0">
                <a:effectLst>
                  <a:outerShdw blurRad="38100" dist="38100" dir="2700000" algn="tl">
                    <a:srgbClr val="000000">
                      <a:alpha val="43137"/>
                    </a:srgbClr>
                  </a:outerShdw>
                </a:effectLst>
              </a:rPr>
              <a:t>Неподготовленность России к войне с Японией, бездарность царских военачальников явились следствием крупных потерь русских войск. Они исчисляются в 400 тыс. убитых, раненых, больных и пленных. Семьдесят один воин </a:t>
            </a:r>
            <a:r>
              <a:rPr lang="ru-RU" sz="1400" dirty="0" err="1" smtClean="0">
                <a:effectLst>
                  <a:outerShdw blurRad="38100" dist="38100" dir="2700000" algn="tl">
                    <a:srgbClr val="000000">
                      <a:alpha val="43137"/>
                    </a:srgbClr>
                  </a:outerShdw>
                </a:effectLst>
              </a:rPr>
              <a:t>Усть-Сысольского</a:t>
            </a:r>
            <a:r>
              <a:rPr lang="ru-RU" sz="1400" dirty="0" smtClean="0">
                <a:effectLst>
                  <a:outerShdw blurRad="38100" dist="38100" dir="2700000" algn="tl">
                    <a:srgbClr val="000000">
                      <a:alpha val="43137"/>
                    </a:srgbClr>
                  </a:outerShdw>
                </a:effectLst>
              </a:rPr>
              <a:t> уезда погиб или пропал без вести.</a:t>
            </a:r>
          </a:p>
          <a:p>
            <a:pPr marL="0" indent="261938" algn="just">
              <a:spcBef>
                <a:spcPts val="0"/>
              </a:spcBef>
              <a:buNone/>
            </a:pPr>
            <a:r>
              <a:rPr lang="ru-RU" sz="1400" dirty="0" smtClean="0">
                <a:effectLst>
                  <a:outerShdw blurRad="38100" dist="38100" dir="2700000" algn="tl">
                    <a:srgbClr val="000000">
                      <a:alpha val="43137"/>
                    </a:srgbClr>
                  </a:outerShdw>
                </a:effectLst>
              </a:rPr>
              <a:t>Жители Коми в годы русско-японской войны показали образцы милосердия, благотворительности. Многие из них жертвовали деньги, предметы своего труда в пользу защитников Порт-Артура.</a:t>
            </a:r>
          </a:p>
          <a:p>
            <a:pPr marL="0" indent="261938" algn="just">
              <a:spcBef>
                <a:spcPts val="0"/>
              </a:spcBef>
              <a:buNone/>
            </a:pPr>
            <a:r>
              <a:rPr lang="ru-RU" sz="1400" dirty="0" smtClean="0">
                <a:effectLst>
                  <a:outerShdw blurRad="38100" dist="38100" dir="2700000" algn="tl">
                    <a:srgbClr val="000000">
                      <a:alpha val="43137"/>
                    </a:srgbClr>
                  </a:outerShdw>
                </a:effectLst>
              </a:rPr>
              <a:t>Уроженцы Коми края показали себя мужественными и стойкими воинами на море и на суше. Подвиги 140 из них отмечены орденами Святого Георгия и почти 120-ти человек – медалями. Их имена остались в памяти потомков</a:t>
            </a:r>
          </a:p>
          <a:p>
            <a:pPr algn="r">
              <a:spcBef>
                <a:spcPts val="0"/>
              </a:spcBef>
              <a:buNone/>
            </a:pPr>
            <a:r>
              <a:rPr lang="ru-RU" sz="1400" i="1" dirty="0" smtClean="0">
                <a:effectLst>
                  <a:outerShdw blurRad="38100" dist="38100" dir="2700000" algn="tl">
                    <a:srgbClr val="000000">
                      <a:alpha val="43137"/>
                    </a:srgbClr>
                  </a:outerShdw>
                </a:effectLst>
              </a:rPr>
              <a:t>Николай Сурков</a:t>
            </a:r>
            <a:endParaRPr lang="ru-RU" sz="1400" i="1" dirty="0">
              <a:effectLst>
                <a:outerShdw blurRad="38100" dist="38100" dir="2700000" algn="tl">
                  <a:srgbClr val="000000">
                    <a:alpha val="43137"/>
                  </a:srgbClr>
                </a:outerShdw>
              </a:effectLs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27784" y="404664"/>
            <a:ext cx="6257292" cy="1143000"/>
          </a:xfrm>
        </p:spPr>
        <p:txBody>
          <a:bodyPr>
            <a:noAutofit/>
          </a:bodyPr>
          <a:lstStyle/>
          <a:p>
            <a:r>
              <a:rPr lang="ru-RU" sz="3200" dirty="0" smtClean="0">
                <a:effectLst>
                  <a:outerShdw blurRad="38100" dist="38100" dir="2700000" algn="tl">
                    <a:srgbClr val="000000">
                      <a:alpha val="43137"/>
                    </a:srgbClr>
                  </a:outerShdw>
                </a:effectLst>
              </a:rPr>
              <a:t>УЛЯШЕВ</a:t>
            </a:r>
            <a:br>
              <a:rPr lang="ru-RU" sz="3200" dirty="0" smtClean="0">
                <a:effectLst>
                  <a:outerShdw blurRad="38100" dist="38100" dir="2700000" algn="tl">
                    <a:srgbClr val="000000">
                      <a:alpha val="43137"/>
                    </a:srgbClr>
                  </a:outerShdw>
                </a:effectLst>
              </a:rPr>
            </a:br>
            <a:r>
              <a:rPr lang="ru-RU" sz="3200" dirty="0" smtClean="0">
                <a:effectLst>
                  <a:outerShdw blurRad="38100" dist="38100" dir="2700000" algn="tl">
                    <a:srgbClr val="000000">
                      <a:alpha val="43137"/>
                    </a:srgbClr>
                  </a:outerShdw>
                </a:effectLst>
              </a:rPr>
              <a:t>ЕГОР ЕФИМОВИЧ </a:t>
            </a:r>
            <a:br>
              <a:rPr lang="ru-RU" sz="3200" dirty="0" smtClean="0">
                <a:effectLst>
                  <a:outerShdw blurRad="38100" dist="38100" dir="2700000" algn="tl">
                    <a:srgbClr val="000000">
                      <a:alpha val="43137"/>
                    </a:srgbClr>
                  </a:outerShdw>
                </a:effectLst>
              </a:rPr>
            </a:br>
            <a:r>
              <a:rPr lang="ru-RU" sz="3200" dirty="0" smtClean="0">
                <a:effectLst>
                  <a:outerShdw blurRad="38100" dist="38100" dir="2700000" algn="tl">
                    <a:srgbClr val="000000">
                      <a:alpha val="43137"/>
                    </a:srgbClr>
                  </a:outerShdw>
                </a:effectLst>
              </a:rPr>
              <a:t>(КРЕСТ ЁГОР)</a:t>
            </a:r>
            <a:endParaRPr lang="ru-RU" sz="3200" dirty="0">
              <a:effectLst>
                <a:outerShdw blurRad="38100" dist="38100" dir="2700000" algn="tl">
                  <a:srgbClr val="000000">
                    <a:alpha val="43137"/>
                  </a:srgbClr>
                </a:outerShdw>
              </a:effectLst>
            </a:endParaRPr>
          </a:p>
        </p:txBody>
      </p:sp>
      <p:sp>
        <p:nvSpPr>
          <p:cNvPr id="3" name="Объект 2"/>
          <p:cNvSpPr>
            <a:spLocks noGrp="1"/>
          </p:cNvSpPr>
          <p:nvPr>
            <p:ph idx="1"/>
          </p:nvPr>
        </p:nvSpPr>
        <p:spPr>
          <a:xfrm>
            <a:off x="4499992" y="1844824"/>
            <a:ext cx="4186808" cy="4464536"/>
          </a:xfrm>
        </p:spPr>
        <p:txBody>
          <a:bodyPr>
            <a:normAutofit/>
          </a:bodyPr>
          <a:lstStyle/>
          <a:p>
            <a:pPr marL="88900" indent="266700" algn="just" fontAlgn="base">
              <a:spcBef>
                <a:spcPts val="0"/>
              </a:spcBef>
              <a:buNone/>
            </a:pPr>
            <a:r>
              <a:rPr lang="ru-RU" sz="1300" dirty="0" smtClean="0">
                <a:effectLst>
                  <a:outerShdw blurRad="38100" dist="38100" dir="2700000" algn="tl">
                    <a:srgbClr val="000000">
                      <a:alpha val="43137"/>
                    </a:srgbClr>
                  </a:outerShdw>
                </a:effectLst>
              </a:rPr>
              <a:t>Егор </a:t>
            </a:r>
            <a:r>
              <a:rPr lang="ru-RU" sz="1300" dirty="0">
                <a:effectLst>
                  <a:outerShdw blurRad="38100" dist="38100" dir="2700000" algn="tl">
                    <a:srgbClr val="000000">
                      <a:alpha val="43137"/>
                    </a:srgbClr>
                  </a:outerShdw>
                </a:effectLst>
              </a:rPr>
              <a:t>Ефимович Родился </a:t>
            </a:r>
            <a:r>
              <a:rPr lang="ru-RU" sz="1300" dirty="0" smtClean="0">
                <a:effectLst>
                  <a:outerShdw blurRad="38100" dist="38100" dir="2700000" algn="tl">
                    <a:srgbClr val="000000">
                      <a:alpha val="43137"/>
                    </a:srgbClr>
                  </a:outerShdw>
                </a:effectLst>
              </a:rPr>
              <a:t>в </a:t>
            </a:r>
            <a:r>
              <a:rPr lang="ru-RU" sz="1300" dirty="0">
                <a:effectLst>
                  <a:outerShdw blurRad="38100" dist="38100" dir="2700000" algn="tl">
                    <a:srgbClr val="000000">
                      <a:alpha val="43137"/>
                    </a:srgbClr>
                  </a:outerShdw>
                </a:effectLst>
              </a:rPr>
              <a:t>1883 </a:t>
            </a:r>
            <a:r>
              <a:rPr lang="ru-RU" sz="1300" dirty="0" smtClean="0">
                <a:effectLst>
                  <a:outerShdw blurRad="38100" dist="38100" dir="2700000" algn="tl">
                    <a:srgbClr val="000000">
                      <a:alpha val="43137"/>
                    </a:srgbClr>
                  </a:outerShdw>
                </a:effectLst>
              </a:rPr>
              <a:t>году </a:t>
            </a:r>
            <a:r>
              <a:rPr lang="ru-RU" sz="1300" dirty="0">
                <a:effectLst>
                  <a:outerShdw blurRad="38100" dist="38100" dir="2700000" algn="tl">
                    <a:srgbClr val="000000">
                      <a:alpha val="43137"/>
                    </a:srgbClr>
                  </a:outerShdw>
                </a:effectLst>
              </a:rPr>
              <a:t>в селе </a:t>
            </a:r>
            <a:r>
              <a:rPr lang="ru-RU" sz="1300" dirty="0" err="1">
                <a:effectLst>
                  <a:outerShdw blurRad="38100" dist="38100" dir="2700000" algn="tl">
                    <a:srgbClr val="000000">
                      <a:alpha val="43137"/>
                    </a:srgbClr>
                  </a:outerShdw>
                </a:effectLst>
              </a:rPr>
              <a:t>Бадьельск</a:t>
            </a:r>
            <a:r>
              <a:rPr lang="ru-RU" sz="1300" dirty="0">
                <a:effectLst>
                  <a:outerShdw blurRad="38100" dist="38100" dir="2700000" algn="tl">
                    <a:srgbClr val="000000">
                      <a:alpha val="43137"/>
                    </a:srgbClr>
                  </a:outerShdw>
                </a:effectLst>
              </a:rPr>
              <a:t> (</a:t>
            </a:r>
            <a:r>
              <a:rPr lang="ru-RU" sz="1300" dirty="0" err="1">
                <a:effectLst>
                  <a:outerShdw blurRad="38100" dist="38100" dir="2700000" algn="tl">
                    <a:srgbClr val="000000">
                      <a:alpha val="43137"/>
                    </a:srgbClr>
                  </a:outerShdw>
                </a:effectLst>
              </a:rPr>
              <a:t>Бадьёльйыв</a:t>
            </a:r>
            <a:r>
              <a:rPr lang="ru-RU" sz="1300" dirty="0">
                <a:effectLst>
                  <a:outerShdw blurRad="38100" dist="38100" dir="2700000" algn="tl">
                    <a:srgbClr val="000000">
                      <a:alpha val="43137"/>
                    </a:srgbClr>
                  </a:outerShdw>
                </a:effectLst>
              </a:rPr>
              <a:t>) </a:t>
            </a:r>
            <a:r>
              <a:rPr lang="ru-RU" sz="1300" dirty="0" err="1">
                <a:effectLst>
                  <a:outerShdw blurRad="38100" dist="38100" dir="2700000" algn="tl">
                    <a:srgbClr val="000000">
                      <a:alpha val="43137"/>
                    </a:srgbClr>
                  </a:outerShdw>
                </a:effectLst>
              </a:rPr>
              <a:t>Усть-Куломского</a:t>
            </a:r>
            <a:r>
              <a:rPr lang="ru-RU" sz="1300" dirty="0">
                <a:effectLst>
                  <a:outerShdw blurRad="38100" dist="38100" dir="2700000" algn="tl">
                    <a:srgbClr val="000000">
                      <a:alpha val="43137"/>
                    </a:srgbClr>
                  </a:outerShdw>
                </a:effectLst>
              </a:rPr>
              <a:t> района</a:t>
            </a:r>
            <a:r>
              <a:rPr lang="ru-RU" sz="1300" dirty="0" smtClean="0">
                <a:effectLst>
                  <a:outerShdw blurRad="38100" dist="38100" dir="2700000" algn="tl">
                    <a:srgbClr val="000000">
                      <a:alpha val="43137"/>
                    </a:srgbClr>
                  </a:outerShdw>
                </a:effectLst>
              </a:rPr>
              <a:t>. </a:t>
            </a:r>
            <a:r>
              <a:rPr lang="ru-RU" sz="1300" dirty="0">
                <a:effectLst>
                  <a:outerShdw blurRad="38100" dist="38100" dir="2700000" algn="tl">
                    <a:srgbClr val="000000">
                      <a:alpha val="43137"/>
                    </a:srgbClr>
                  </a:outerShdw>
                </a:effectLst>
              </a:rPr>
              <a:t>Воевал 1905 и 1914 годах. За Веру, Царя и Отечество был ранен не раз. Особо напоминало о войне ранение в голову. От припадков эпилепсии его спасала жена, знала, как привести его в чувство.</a:t>
            </a:r>
          </a:p>
          <a:p>
            <a:pPr marL="88900" indent="266700" algn="just" fontAlgn="base">
              <a:spcBef>
                <a:spcPts val="0"/>
              </a:spcBef>
              <a:buNone/>
            </a:pPr>
            <a:r>
              <a:rPr lang="ru-RU" sz="1300" dirty="0">
                <a:effectLst>
                  <a:outerShdw blurRad="38100" dist="38100" dir="2700000" algn="tl">
                    <a:srgbClr val="000000">
                      <a:alpha val="43137"/>
                    </a:srgbClr>
                  </a:outerShdw>
                </a:effectLst>
              </a:rPr>
              <a:t>Тяжело достались награды Егору Ефимовичу - 4 Георгиевских креста и 8 медалей. Рассказывали, что в Русско-японской войне 1905 года полк, где служил и </a:t>
            </a:r>
            <a:r>
              <a:rPr lang="ru-RU" sz="1300" dirty="0" err="1">
                <a:effectLst>
                  <a:outerShdw blurRad="38100" dist="38100" dir="2700000" algn="tl">
                    <a:srgbClr val="000000">
                      <a:alpha val="43137"/>
                    </a:srgbClr>
                  </a:outerShdw>
                </a:effectLst>
              </a:rPr>
              <a:t>Уляшев</a:t>
            </a:r>
            <a:r>
              <a:rPr lang="ru-RU" sz="1300" dirty="0">
                <a:effectLst>
                  <a:outerShdw blurRad="38100" dist="38100" dir="2700000" algn="tl">
                    <a:srgbClr val="000000">
                      <a:alpha val="43137"/>
                    </a:srgbClr>
                  </a:outerShdw>
                </a:effectLst>
              </a:rPr>
              <a:t>, попал в плен к японцам. Русские солдаты побросали винтовки. Но Егор Ефимович не мог поверить, что придется сдаться. Схватил он винтовку - и к сопкам. Несколько японцев побежали за ним. А бесстрашный Егор, развернувшись, заколол штыком ошалевших японцев и убежал в сопки. Говорят, что бесстрашного и ловкого и враг уважает, японцы аплодировали и кричали беглецу: "Браво, </a:t>
            </a:r>
            <a:r>
              <a:rPr lang="ru-RU" sz="1300" dirty="0" smtClean="0">
                <a:effectLst>
                  <a:outerShdw blurRad="38100" dist="38100" dir="2700000" algn="tl">
                    <a:srgbClr val="000000">
                      <a:alpha val="43137"/>
                    </a:srgbClr>
                  </a:outerShdw>
                </a:effectLst>
              </a:rPr>
              <a:t>рус!"</a:t>
            </a:r>
            <a:endParaRPr lang="ru-RU" sz="1300" dirty="0">
              <a:effectLst>
                <a:outerShdw blurRad="38100" dist="38100" dir="2700000" algn="tl">
                  <a:srgbClr val="000000">
                    <a:alpha val="43137"/>
                  </a:srgbClr>
                </a:outerShdw>
              </a:effectLst>
            </a:endParaRPr>
          </a:p>
          <a:p>
            <a:pPr>
              <a:spcBef>
                <a:spcPts val="0"/>
              </a:spcBef>
            </a:pPr>
            <a:endParaRPr lang="ru-RU" sz="1300" dirty="0">
              <a:effectLst>
                <a:outerShdw blurRad="38100" dist="38100" dir="2700000" algn="tl">
                  <a:srgbClr val="000000">
                    <a:alpha val="43137"/>
                  </a:srgbClr>
                </a:outerShdw>
              </a:effectLst>
            </a:endParaRPr>
          </a:p>
        </p:txBody>
      </p:sp>
      <p:pic>
        <p:nvPicPr>
          <p:cNvPr id="3074" name="Picture 2" descr="http://forumuploads.ru/uploads/0003/d6/73/24-1.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sharpenSoften amount="74000"/>
                    </a14:imgEffect>
                    <a14:imgEffect>
                      <a14:brightnessContrast bright="3000" contrast="43000"/>
                    </a14:imgEffect>
                  </a14:imgLayer>
                </a14:imgProps>
              </a:ext>
              <a:ext uri="{28A0092B-C50C-407E-A947-70E740481C1C}">
                <a14:useLocalDpi xmlns:a14="http://schemas.microsoft.com/office/drawing/2010/main" val="0"/>
              </a:ext>
            </a:extLst>
          </a:blip>
          <a:srcRect l="5534" t="2757" r="5083" b="3083"/>
          <a:stretch/>
        </p:blipFill>
        <p:spPr bwMode="auto">
          <a:xfrm>
            <a:off x="755576" y="1916832"/>
            <a:ext cx="2835316" cy="39604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Picture 2" descr="http://www.playcast.ru/uploads/2017/04/16/22329216.png"/>
          <p:cNvPicPr>
            <a:picLocks noChangeAspect="1" noChangeArrowheads="1"/>
          </p:cNvPicPr>
          <p:nvPr/>
        </p:nvPicPr>
        <p:blipFill>
          <a:blip r:embed="rId4" cstate="print"/>
          <a:srcRect/>
          <a:stretch>
            <a:fillRect/>
          </a:stretch>
        </p:blipFill>
        <p:spPr bwMode="auto">
          <a:xfrm>
            <a:off x="467544" y="1844824"/>
            <a:ext cx="3360373" cy="4176464"/>
          </a:xfrm>
          <a:prstGeom prst="rect">
            <a:avLst/>
          </a:prstGeom>
          <a:ln>
            <a:noFill/>
          </a:ln>
          <a:effectLst>
            <a:outerShdw blurRad="292100" dist="139700" dir="2700000" algn="tl" rotWithShape="0">
              <a:srgbClr val="333333">
                <a:alpha val="65000"/>
              </a:srgbClr>
            </a:outerShdw>
          </a:effectLst>
        </p:spPr>
      </p:pic>
      <p:pic>
        <p:nvPicPr>
          <p:cNvPr id="47106" name="Picture 2" descr="https://kulturologia.ru/preview/19449s3.jpg"/>
          <p:cNvPicPr>
            <a:picLocks noChangeAspect="1" noChangeArrowheads="1"/>
          </p:cNvPicPr>
          <p:nvPr/>
        </p:nvPicPr>
        <p:blipFill>
          <a:blip r:embed="rId5" cstate="print"/>
          <a:srcRect/>
          <a:stretch>
            <a:fillRect/>
          </a:stretch>
        </p:blipFill>
        <p:spPr bwMode="auto">
          <a:xfrm>
            <a:off x="755576" y="332656"/>
            <a:ext cx="2808312" cy="1474364"/>
          </a:xfrm>
          <a:prstGeom prst="rect">
            <a:avLst/>
          </a:prstGeom>
          <a:ln>
            <a:noFill/>
          </a:ln>
          <a:effectLst>
            <a:softEdge rad="112500"/>
          </a:effectLst>
        </p:spPr>
      </p:pic>
    </p:spTree>
    <p:extLst>
      <p:ext uri="{BB962C8B-B14F-4D97-AF65-F5344CB8AC3E}">
        <p14:creationId xmlns:p14="http://schemas.microsoft.com/office/powerpoint/2010/main" val="11050760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5656" y="332656"/>
            <a:ext cx="7211144" cy="1143000"/>
          </a:xfrm>
        </p:spPr>
        <p:txBody>
          <a:bodyPr>
            <a:normAutofit fontScale="90000"/>
          </a:bodyPr>
          <a:lstStyle/>
          <a:p>
            <a:r>
              <a:rPr lang="ru-RU" dirty="0" smtClean="0"/>
              <a:t>БЕЛЬКОВ </a:t>
            </a:r>
            <a:br>
              <a:rPr lang="ru-RU" dirty="0" smtClean="0"/>
            </a:br>
            <a:r>
              <a:rPr lang="ru-RU" dirty="0" smtClean="0"/>
              <a:t>МИХАИЛ ФЕДОРОВИЧ</a:t>
            </a:r>
            <a:endParaRPr lang="ru-RU" dirty="0"/>
          </a:p>
        </p:txBody>
      </p:sp>
      <p:sp>
        <p:nvSpPr>
          <p:cNvPr id="3" name="Объект 2"/>
          <p:cNvSpPr>
            <a:spLocks noGrp="1"/>
          </p:cNvSpPr>
          <p:nvPr>
            <p:ph idx="1"/>
          </p:nvPr>
        </p:nvSpPr>
        <p:spPr>
          <a:xfrm>
            <a:off x="4572000" y="1600200"/>
            <a:ext cx="4114800" cy="4709160"/>
          </a:xfrm>
        </p:spPr>
        <p:txBody>
          <a:bodyPr>
            <a:noAutofit/>
          </a:bodyPr>
          <a:lstStyle/>
          <a:p>
            <a:pPr marL="88900" indent="266700" algn="just">
              <a:spcBef>
                <a:spcPts val="0"/>
              </a:spcBef>
              <a:buNone/>
            </a:pPr>
            <a:r>
              <a:rPr lang="ru-RU" sz="1300" dirty="0">
                <a:effectLst>
                  <a:outerShdw blurRad="38100" dist="38100" dir="2700000" algn="tl">
                    <a:srgbClr val="000000">
                      <a:alpha val="43137"/>
                    </a:srgbClr>
                  </a:outerShdw>
                </a:effectLst>
              </a:rPr>
              <a:t>Родная деревня Михаила </a:t>
            </a:r>
            <a:r>
              <a:rPr lang="ru-RU" sz="1300" dirty="0" err="1">
                <a:effectLst>
                  <a:outerShdw blurRad="38100" dist="38100" dir="2700000" algn="tl">
                    <a:srgbClr val="000000">
                      <a:alpha val="43137"/>
                    </a:srgbClr>
                  </a:outerShdw>
                </a:effectLst>
              </a:rPr>
              <a:t>Белькова</a:t>
            </a:r>
            <a:r>
              <a:rPr lang="ru-RU" sz="1300" dirty="0">
                <a:effectLst>
                  <a:outerShdw blurRad="38100" dist="38100" dir="2700000" algn="tl">
                    <a:srgbClr val="000000">
                      <a:alpha val="43137"/>
                    </a:srgbClr>
                  </a:outerShdw>
                </a:effectLst>
              </a:rPr>
              <a:t> носила его родовую фамилию. Здесь, в </a:t>
            </a:r>
            <a:r>
              <a:rPr lang="ru-RU" sz="1300" dirty="0" err="1">
                <a:effectLst>
                  <a:outerShdw blurRad="38100" dist="38100" dir="2700000" algn="tl">
                    <a:srgbClr val="000000">
                      <a:alpha val="43137"/>
                    </a:srgbClr>
                  </a:outerShdw>
                </a:effectLst>
              </a:rPr>
              <a:t>Бельково</a:t>
            </a:r>
            <a:r>
              <a:rPr lang="ru-RU" sz="1300" dirty="0">
                <a:effectLst>
                  <a:outerShdw blurRad="38100" dist="38100" dir="2700000" algn="tl">
                    <a:srgbClr val="000000">
                      <a:alpha val="43137"/>
                    </a:srgbClr>
                  </a:outerShdw>
                </a:effectLst>
              </a:rPr>
              <a:t> </a:t>
            </a:r>
            <a:r>
              <a:rPr lang="ru-RU" sz="1300" dirty="0" err="1">
                <a:effectLst>
                  <a:outerShdw blurRad="38100" dist="38100" dir="2700000" algn="tl">
                    <a:srgbClr val="000000">
                      <a:alpha val="43137"/>
                    </a:srgbClr>
                  </a:outerShdw>
                </a:effectLst>
              </a:rPr>
              <a:t>Емецкого</a:t>
            </a:r>
            <a:r>
              <a:rPr lang="ru-RU" sz="1300" dirty="0">
                <a:effectLst>
                  <a:outerShdw blurRad="38100" dist="38100" dir="2700000" algn="tl">
                    <a:srgbClr val="000000">
                      <a:alpha val="43137"/>
                    </a:srgbClr>
                  </a:outerShdw>
                </a:effectLst>
              </a:rPr>
              <a:t> уезда Архангельской губернии, он и появился на свет в 1886 году. С 1910 по 1914 год он служил в русской армии. С начала Первой мировой воевал в действующей армии. За личный подвиг был награжден Георгиевским крестом IV степени.</a:t>
            </a:r>
          </a:p>
          <a:p>
            <a:pPr marL="88900" indent="266700" algn="just">
              <a:spcBef>
                <a:spcPts val="0"/>
              </a:spcBef>
              <a:buNone/>
            </a:pPr>
            <a:r>
              <a:rPr lang="ru-RU" sz="1300" dirty="0">
                <a:effectLst>
                  <a:outerShdw blurRad="38100" dist="38100" dir="2700000" algn="tl">
                    <a:srgbClr val="000000">
                      <a:alpha val="43137"/>
                    </a:srgbClr>
                  </a:outerShdw>
                </a:effectLst>
              </a:rPr>
              <a:t>В 1918 году Михаил Бельков возвратился в родные места, где стал заниматься своим хозяйством, а также выделкой кож, открыл кожевенную мастерскую. Небольшое производство, связанное с тяжелым физическим трудом, в начале 30-х годов было раскулачено</a:t>
            </a:r>
            <a:r>
              <a:rPr lang="ru-RU" sz="1300" dirty="0" smtClean="0">
                <a:effectLst>
                  <a:outerShdw blurRad="38100" dist="38100" dir="2700000" algn="tl">
                    <a:srgbClr val="000000">
                      <a:alpha val="43137"/>
                    </a:srgbClr>
                  </a:outerShdw>
                </a:effectLst>
              </a:rPr>
              <a:t>. </a:t>
            </a:r>
            <a:r>
              <a:rPr lang="ru-RU" sz="1300" dirty="0">
                <a:effectLst>
                  <a:outerShdw blurRad="38100" dist="38100" dir="2700000" algn="tl">
                    <a:srgbClr val="000000">
                      <a:alpha val="43137"/>
                    </a:srgbClr>
                  </a:outerShdw>
                </a:effectLst>
              </a:rPr>
              <a:t>А Михаил Федорович в это время обживал таежные земли Коми</a:t>
            </a:r>
            <a:r>
              <a:rPr lang="ru-RU" sz="1300" dirty="0" smtClean="0">
                <a:effectLst>
                  <a:outerShdw blurRad="38100" dist="38100" dir="2700000" algn="tl">
                    <a:srgbClr val="000000">
                      <a:alpha val="43137"/>
                    </a:srgbClr>
                  </a:outerShdw>
                </a:effectLst>
              </a:rPr>
              <a:t>. </a:t>
            </a:r>
            <a:r>
              <a:rPr lang="ru-RU" sz="1300" dirty="0">
                <a:effectLst>
                  <a:outerShdw blurRad="38100" dist="38100" dir="2700000" algn="tl">
                    <a:srgbClr val="000000">
                      <a:alpha val="43137"/>
                    </a:srgbClr>
                  </a:outerShdw>
                </a:effectLst>
              </a:rPr>
              <a:t>Семью с четырьмя детьми </a:t>
            </a:r>
            <a:r>
              <a:rPr lang="ru-RU" sz="1300" dirty="0" smtClean="0">
                <a:effectLst>
                  <a:outerShdw blurRad="38100" dist="38100" dir="2700000" algn="tl">
                    <a:srgbClr val="000000">
                      <a:alpha val="43137"/>
                    </a:srgbClr>
                  </a:outerShdw>
                </a:effectLst>
              </a:rPr>
              <a:t>высадили </a:t>
            </a:r>
            <a:r>
              <a:rPr lang="ru-RU" sz="1300" dirty="0">
                <a:effectLst>
                  <a:outerShdw blurRad="38100" dist="38100" dir="2700000" algn="tl">
                    <a:srgbClr val="000000">
                      <a:alpha val="43137"/>
                    </a:srgbClr>
                  </a:outerShdw>
                </a:effectLst>
              </a:rPr>
              <a:t>с баржи в </a:t>
            </a:r>
            <a:r>
              <a:rPr lang="ru-RU" sz="1300" dirty="0" err="1">
                <a:effectLst>
                  <a:outerShdw blurRad="38100" dist="38100" dir="2700000" algn="tl">
                    <a:srgbClr val="000000">
                      <a:alpha val="43137"/>
                    </a:srgbClr>
                  </a:outerShdw>
                </a:effectLst>
              </a:rPr>
              <a:t>Щугоре</a:t>
            </a:r>
            <a:r>
              <a:rPr lang="ru-RU" sz="1300" dirty="0">
                <a:effectLst>
                  <a:outerShdw blurRad="38100" dist="38100" dir="2700000" algn="tl">
                    <a:srgbClr val="000000">
                      <a:alpha val="43137"/>
                    </a:srgbClr>
                  </a:outerShdw>
                </a:effectLst>
              </a:rPr>
              <a:t>. Определили в барак, где проживало несколько семей, отвели угол за перегородкой. Позднее перевели в </a:t>
            </a:r>
            <a:r>
              <a:rPr lang="ru-RU" sz="1300" dirty="0" err="1">
                <a:effectLst>
                  <a:outerShdw blurRad="38100" dist="38100" dir="2700000" algn="tl">
                    <a:srgbClr val="000000">
                      <a:alpha val="43137"/>
                    </a:srgbClr>
                  </a:outerShdw>
                </a:effectLst>
              </a:rPr>
              <a:t>спецпоселок</a:t>
            </a:r>
            <a:r>
              <a:rPr lang="ru-RU" sz="1300" dirty="0">
                <a:effectLst>
                  <a:outerShdw blurRad="38100" dist="38100" dir="2700000" algn="tl">
                    <a:srgbClr val="000000">
                      <a:alpha val="43137"/>
                    </a:srgbClr>
                  </a:outerShdw>
                </a:effectLst>
              </a:rPr>
              <a:t> в таежное урочище </a:t>
            </a:r>
            <a:r>
              <a:rPr lang="ru-RU" sz="1300" dirty="0" err="1">
                <a:effectLst>
                  <a:outerShdw blurRad="38100" dist="38100" dir="2700000" algn="tl">
                    <a:srgbClr val="000000">
                      <a:alpha val="43137"/>
                    </a:srgbClr>
                  </a:outerShdw>
                </a:effectLst>
              </a:rPr>
              <a:t>Пиня</a:t>
            </a:r>
            <a:r>
              <a:rPr lang="ru-RU" sz="1300" dirty="0">
                <a:effectLst>
                  <a:outerShdw blurRad="38100" dist="38100" dir="2700000" algn="tl">
                    <a:srgbClr val="000000">
                      <a:alpha val="43137"/>
                    </a:srgbClr>
                  </a:outerShdw>
                </a:effectLst>
              </a:rPr>
              <a:t>-Из. </a:t>
            </a:r>
            <a:r>
              <a:rPr lang="ru-RU" sz="1300" dirty="0" smtClean="0">
                <a:effectLst>
                  <a:outerShdw blurRad="38100" dist="38100" dir="2700000" algn="tl">
                    <a:srgbClr val="000000">
                      <a:alpha val="43137"/>
                    </a:srgbClr>
                  </a:outerShdw>
                </a:effectLst>
              </a:rPr>
              <a:t> </a:t>
            </a:r>
            <a:r>
              <a:rPr lang="ru-RU" sz="1300" dirty="0">
                <a:effectLst>
                  <a:outerShdw blurRad="38100" dist="38100" dir="2700000" algn="tl">
                    <a:srgbClr val="000000">
                      <a:alpha val="43137"/>
                    </a:srgbClr>
                  </a:outerShdw>
                </a:effectLst>
              </a:rPr>
              <a:t>В 1949 году </a:t>
            </a:r>
            <a:r>
              <a:rPr lang="ru-RU" sz="1300" dirty="0" smtClean="0">
                <a:effectLst>
                  <a:outerShdw blurRad="38100" dist="38100" dir="2700000" algn="tl">
                    <a:srgbClr val="000000">
                      <a:alpha val="43137"/>
                    </a:srgbClr>
                  </a:outerShdw>
                </a:effectLst>
              </a:rPr>
              <a:t>переехал </a:t>
            </a:r>
            <a:r>
              <a:rPr lang="ru-RU" sz="1300" dirty="0">
                <a:effectLst>
                  <a:outerShdw blurRad="38100" dist="38100" dir="2700000" algn="tl">
                    <a:srgbClr val="000000">
                      <a:alpha val="43137"/>
                    </a:srgbClr>
                  </a:outerShdw>
                </a:effectLst>
              </a:rPr>
              <a:t>в </a:t>
            </a:r>
            <a:r>
              <a:rPr lang="ru-RU" sz="1300" dirty="0" smtClean="0">
                <a:effectLst>
                  <a:outerShdw blurRad="38100" dist="38100" dir="2700000" algn="tl">
                    <a:srgbClr val="000000">
                      <a:alpha val="43137"/>
                    </a:srgbClr>
                  </a:outerShdw>
                </a:effectLst>
              </a:rPr>
              <a:t>Печору. </a:t>
            </a:r>
          </a:p>
          <a:p>
            <a:pPr marL="88900" indent="266700" algn="just">
              <a:spcBef>
                <a:spcPts val="0"/>
              </a:spcBef>
              <a:buNone/>
            </a:pPr>
            <a:r>
              <a:rPr lang="ru-RU" sz="1300" dirty="0" smtClean="0">
                <a:effectLst>
                  <a:outerShdw blurRad="38100" dist="38100" dir="2700000" algn="tl">
                    <a:srgbClr val="000000">
                      <a:alpha val="43137"/>
                    </a:srgbClr>
                  </a:outerShdw>
                </a:effectLst>
              </a:rPr>
              <a:t>В 1955 году Михаила </a:t>
            </a:r>
            <a:r>
              <a:rPr lang="ru-RU" sz="1300" dirty="0">
                <a:effectLst>
                  <a:outerShdw blurRad="38100" dist="38100" dir="2700000" algn="tl">
                    <a:srgbClr val="000000">
                      <a:alpha val="43137"/>
                    </a:srgbClr>
                  </a:outerShdw>
                </a:effectLst>
              </a:rPr>
              <a:t>Федоровича не стало. Похоронен </a:t>
            </a:r>
            <a:r>
              <a:rPr lang="ru-RU" sz="1300" dirty="0" smtClean="0">
                <a:effectLst>
                  <a:outerShdw blurRad="38100" dist="38100" dir="2700000" algn="tl">
                    <a:srgbClr val="000000">
                      <a:alpha val="43137"/>
                    </a:srgbClr>
                  </a:outerShdw>
                </a:effectLst>
              </a:rPr>
              <a:t>на кладбище в г. Печора.</a:t>
            </a:r>
            <a:endParaRPr lang="ru-RU" sz="1300" dirty="0">
              <a:effectLst>
                <a:outerShdw blurRad="38100" dist="38100" dir="2700000" algn="tl">
                  <a:srgbClr val="000000">
                    <a:alpha val="43137"/>
                  </a:srgbClr>
                </a:outerShdw>
              </a:effectLst>
            </a:endParaRPr>
          </a:p>
          <a:p>
            <a:pPr marL="88900" indent="266700" algn="just">
              <a:spcBef>
                <a:spcPts val="0"/>
              </a:spcBef>
              <a:buNone/>
            </a:pPr>
            <a:endParaRPr lang="ru-RU" sz="1300" dirty="0">
              <a:effectLst>
                <a:outerShdw blurRad="38100" dist="38100" dir="2700000" algn="tl">
                  <a:srgbClr val="000000">
                    <a:alpha val="43137"/>
                  </a:srgbClr>
                </a:outerShdw>
              </a:effectLst>
            </a:endParaRPr>
          </a:p>
          <a:p>
            <a:pPr marL="137160" indent="0">
              <a:spcBef>
                <a:spcPts val="0"/>
              </a:spcBef>
              <a:buNone/>
            </a:pPr>
            <a:endParaRPr lang="ru-RU" sz="1300" dirty="0">
              <a:effectLst>
                <a:outerShdw blurRad="38100" dist="38100" dir="2700000" algn="tl">
                  <a:srgbClr val="000000">
                    <a:alpha val="43137"/>
                  </a:srgbClr>
                </a:outerShdw>
              </a:effectLst>
            </a:endParaRPr>
          </a:p>
        </p:txBody>
      </p:sp>
      <p:pic>
        <p:nvPicPr>
          <p:cNvPr id="4098" name="Picture 2" descr="http://www.gazeta-respublika.ru/photos/photo-74254.jpg"/>
          <p:cNvPicPr>
            <a:picLocks noChangeAspect="1" noChangeArrowheads="1"/>
          </p:cNvPicPr>
          <p:nvPr/>
        </p:nvPicPr>
        <p:blipFill rotWithShape="1">
          <a:blip r:embed="rId2" cstate="print">
            <a:grayscl/>
            <a:lum bright="15000" contrast="55000"/>
            <a:extLst>
              <a:ext uri="{BEBA8EAE-BF5A-486C-A8C5-ECC9F3942E4B}">
                <a14:imgProps xmlns:a14="http://schemas.microsoft.com/office/drawing/2010/main">
                  <a14:imgLayer r:embed="rId3">
                    <a14:imgEffect>
                      <a14:sharpenSoften amount="72000"/>
                    </a14:imgEffect>
                  </a14:imgLayer>
                </a14:imgProps>
              </a:ext>
              <a:ext uri="{28A0092B-C50C-407E-A947-70E740481C1C}">
                <a14:useLocalDpi xmlns:a14="http://schemas.microsoft.com/office/drawing/2010/main" val="0"/>
              </a:ext>
            </a:extLst>
          </a:blip>
          <a:srcRect l="14540" t="7687" r="55671" b="61530"/>
          <a:stretch/>
        </p:blipFill>
        <p:spPr bwMode="auto">
          <a:xfrm>
            <a:off x="827584" y="1916832"/>
            <a:ext cx="3043003" cy="403244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 name="Picture 2" descr="http://www.playcast.ru/uploads/2017/04/16/22329216.png"/>
          <p:cNvPicPr>
            <a:picLocks noChangeAspect="1" noChangeArrowheads="1"/>
          </p:cNvPicPr>
          <p:nvPr/>
        </p:nvPicPr>
        <p:blipFill>
          <a:blip r:embed="rId4" cstate="print"/>
          <a:srcRect/>
          <a:stretch>
            <a:fillRect/>
          </a:stretch>
        </p:blipFill>
        <p:spPr bwMode="auto">
          <a:xfrm>
            <a:off x="611560" y="1844824"/>
            <a:ext cx="3312368" cy="4248472"/>
          </a:xfrm>
          <a:prstGeom prst="rect">
            <a:avLst/>
          </a:prstGeom>
          <a:ln>
            <a:noFill/>
          </a:ln>
          <a:effectLst>
            <a:outerShdw blurRad="292100" dist="139700" dir="2700000" algn="tl" rotWithShape="0">
              <a:srgbClr val="333333">
                <a:alpha val="65000"/>
              </a:srgbClr>
            </a:outerShdw>
          </a:effectLst>
        </p:spPr>
      </p:pic>
      <p:pic>
        <p:nvPicPr>
          <p:cNvPr id="8" name="Picture 2" descr="https://kulturologia.ru/preview/19449s3.jpg"/>
          <p:cNvPicPr>
            <a:picLocks noChangeAspect="1" noChangeArrowheads="1"/>
          </p:cNvPicPr>
          <p:nvPr/>
        </p:nvPicPr>
        <p:blipFill>
          <a:blip r:embed="rId5" cstate="print"/>
          <a:srcRect l="74359"/>
          <a:stretch>
            <a:fillRect/>
          </a:stretch>
        </p:blipFill>
        <p:spPr bwMode="auto">
          <a:xfrm>
            <a:off x="1115616" y="188640"/>
            <a:ext cx="720080" cy="1474364"/>
          </a:xfrm>
          <a:prstGeom prst="rect">
            <a:avLst/>
          </a:prstGeom>
          <a:ln>
            <a:noFill/>
          </a:ln>
          <a:effectLst>
            <a:softEdge rad="112500"/>
          </a:effectLst>
        </p:spPr>
      </p:pic>
    </p:spTree>
    <p:extLst>
      <p:ext uri="{BB962C8B-B14F-4D97-AF65-F5344CB8AC3E}">
        <p14:creationId xmlns:p14="http://schemas.microsoft.com/office/powerpoint/2010/main" val="3134700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s://ak1.picdn.net/shutterstock/videos/6650411/thumb/1.jpg"/>
          <p:cNvPicPr>
            <a:picLocks noChangeAspect="1" noChangeArrowheads="1"/>
          </p:cNvPicPr>
          <p:nvPr/>
        </p:nvPicPr>
        <p:blipFill>
          <a:blip r:embed="rId2" cstate="print"/>
          <a:srcRect r="21790"/>
          <a:stretch>
            <a:fillRect/>
          </a:stretch>
        </p:blipFill>
        <p:spPr bwMode="auto">
          <a:xfrm>
            <a:off x="179512" y="188640"/>
            <a:ext cx="8796836" cy="6336704"/>
          </a:xfrm>
          <a:prstGeom prst="rect">
            <a:avLst/>
          </a:prstGeom>
          <a:noFill/>
        </p:spPr>
      </p:pic>
      <p:sp>
        <p:nvSpPr>
          <p:cNvPr id="2" name="Заголовок 1"/>
          <p:cNvSpPr>
            <a:spLocks noGrp="1"/>
          </p:cNvSpPr>
          <p:nvPr>
            <p:ph type="title"/>
          </p:nvPr>
        </p:nvSpPr>
        <p:spPr>
          <a:xfrm>
            <a:off x="1475656" y="3068960"/>
            <a:ext cx="6645424" cy="1143000"/>
          </a:xfrm>
        </p:spPr>
        <p:txBody>
          <a:bodyPr>
            <a:noAutofit/>
          </a:bodyPr>
          <a:lstStyle/>
          <a:p>
            <a:pPr marL="0" indent="0"/>
            <a:r>
              <a:rPr lang="ru-RU" sz="3200" dirty="0" smtClean="0"/>
              <a:t>Герои Советского Союза </a:t>
            </a:r>
            <a:br>
              <a:rPr lang="ru-RU" sz="3200" dirty="0" smtClean="0"/>
            </a:br>
            <a:r>
              <a:rPr lang="ru-RU" sz="3200" dirty="0" smtClean="0"/>
              <a:t>из Республики Коми </a:t>
            </a:r>
            <a:endParaRPr lang="ru-RU" sz="3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648" y="274638"/>
            <a:ext cx="7283152" cy="1143000"/>
          </a:xfrm>
        </p:spPr>
        <p:txBody>
          <a:bodyPr>
            <a:normAutofit fontScale="90000"/>
          </a:bodyPr>
          <a:lstStyle/>
          <a:p>
            <a:r>
              <a:rPr lang="ru-RU" dirty="0" smtClean="0"/>
              <a:t>АГАМИРОВ </a:t>
            </a:r>
            <a:br>
              <a:rPr lang="ru-RU" dirty="0" smtClean="0"/>
            </a:br>
            <a:r>
              <a:rPr lang="ru-RU" dirty="0" smtClean="0"/>
              <a:t>ГОГА ГРИГОРЬЕВИЧ</a:t>
            </a:r>
            <a:endParaRPr lang="ru-RU" dirty="0"/>
          </a:p>
        </p:txBody>
      </p:sp>
      <p:sp>
        <p:nvSpPr>
          <p:cNvPr id="7" name="Содержимое 2"/>
          <p:cNvSpPr>
            <a:spLocks noGrp="1"/>
          </p:cNvSpPr>
          <p:nvPr>
            <p:ph idx="1"/>
          </p:nvPr>
        </p:nvSpPr>
        <p:spPr>
          <a:xfrm>
            <a:off x="4572000" y="1600200"/>
            <a:ext cx="4114800" cy="4525963"/>
          </a:xfrm>
        </p:spPr>
        <p:txBody>
          <a:bodyPr>
            <a:noAutofit/>
          </a:bodyPr>
          <a:lstStyle/>
          <a:p>
            <a:pPr marL="0" indent="363538" algn="just">
              <a:spcBef>
                <a:spcPts val="0"/>
              </a:spcBef>
              <a:buNone/>
            </a:pPr>
            <a:r>
              <a:rPr lang="ru-RU" sz="1300" dirty="0" smtClean="0">
                <a:effectLst>
                  <a:outerShdw blurRad="38100" dist="38100" dir="2700000" algn="tl">
                    <a:srgbClr val="000000">
                      <a:alpha val="43137"/>
                    </a:srgbClr>
                  </a:outerShdw>
                </a:effectLst>
              </a:rPr>
              <a:t>Гога Григорьевич родился 18 августа 1916 в городе Грозный ныне Чечено-Ингушской АССР.</a:t>
            </a:r>
          </a:p>
          <a:p>
            <a:pPr marL="0" indent="363538" algn="just">
              <a:spcBef>
                <a:spcPts val="0"/>
              </a:spcBef>
              <a:buNone/>
            </a:pPr>
            <a:r>
              <a:rPr lang="ru-RU" sz="1300" dirty="0" smtClean="0">
                <a:effectLst>
                  <a:outerShdw blurRad="38100" dist="38100" dir="2700000" algn="tl">
                    <a:srgbClr val="000000">
                      <a:alpha val="43137"/>
                    </a:srgbClr>
                  </a:outerShdw>
                </a:effectLst>
              </a:rPr>
              <a:t>В Советской Армии с июня 1941. Призван Грозненским ГВК.</a:t>
            </a:r>
          </a:p>
          <a:p>
            <a:pPr marL="0" indent="363538" algn="just">
              <a:spcBef>
                <a:spcPts val="0"/>
              </a:spcBef>
              <a:buNone/>
            </a:pPr>
            <a:r>
              <a:rPr lang="ru-RU" sz="1300" dirty="0" smtClean="0">
                <a:effectLst>
                  <a:outerShdw blurRad="38100" dist="38100" dir="2700000" algn="tl">
                    <a:srgbClr val="000000">
                      <a:alpha val="43137"/>
                    </a:srgbClr>
                  </a:outerShdw>
                </a:effectLst>
              </a:rPr>
              <a:t>Командуя эскадрильей 337-го авиационного полка (5-я гвардейская авиационная дивизия, 4-й гвардейский авиационный корпус, АДД), капитан </a:t>
            </a:r>
            <a:r>
              <a:rPr lang="ru-RU" sz="1300" dirty="0" err="1" smtClean="0">
                <a:effectLst>
                  <a:outerShdw blurRad="38100" dist="38100" dir="2700000" algn="tl">
                    <a:srgbClr val="000000">
                      <a:alpha val="43137"/>
                    </a:srgbClr>
                  </a:outerShdw>
                </a:effectLst>
              </a:rPr>
              <a:t>Агамиров</a:t>
            </a:r>
            <a:r>
              <a:rPr lang="ru-RU" sz="1300" dirty="0" smtClean="0">
                <a:effectLst>
                  <a:outerShdw blurRad="38100" dist="38100" dir="2700000" algn="tl">
                    <a:srgbClr val="000000">
                      <a:alpha val="43137"/>
                    </a:srgbClr>
                  </a:outerShdw>
                </a:effectLst>
              </a:rPr>
              <a:t> к октябрю 1944 произвел 218 успешных боевых вылетов. Бомбил военные объекты в глубоком тылу противника, доставлял боеприпасы, продовольствие и </a:t>
            </a:r>
            <a:r>
              <a:rPr lang="ru-RU" sz="1300" dirty="0" err="1" smtClean="0">
                <a:effectLst>
                  <a:outerShdw blurRad="38100" dist="38100" dir="2700000" algn="tl">
                    <a:srgbClr val="000000">
                      <a:alpha val="43137"/>
                    </a:srgbClr>
                  </a:outerShdw>
                </a:effectLst>
              </a:rPr>
              <a:t>спецгрузы</a:t>
            </a:r>
            <a:r>
              <a:rPr lang="ru-RU" sz="1300" dirty="0" smtClean="0">
                <a:effectLst>
                  <a:outerShdw blurRad="38100" dist="38100" dir="2700000" algn="tl">
                    <a:srgbClr val="000000">
                      <a:alpha val="43137"/>
                    </a:srgbClr>
                  </a:outerShdw>
                </a:effectLst>
              </a:rPr>
              <a:t> партизанам.</a:t>
            </a:r>
          </a:p>
          <a:p>
            <a:pPr marL="0" indent="363538" algn="just">
              <a:spcBef>
                <a:spcPts val="0"/>
              </a:spcBef>
              <a:buNone/>
            </a:pPr>
            <a:r>
              <a:rPr lang="ru-RU" sz="1300" dirty="0" smtClean="0">
                <a:effectLst>
                  <a:outerShdw blurRad="38100" dist="38100" dir="2700000" algn="tl">
                    <a:srgbClr val="000000">
                      <a:alpha val="43137"/>
                    </a:srgbClr>
                  </a:outerShdw>
                </a:effectLst>
              </a:rPr>
              <a:t>Совершил 44 вылета с особо важными заданиями в интересах Народно-освободительной армии Югославии.</a:t>
            </a:r>
          </a:p>
          <a:p>
            <a:pPr marL="0" indent="363538" algn="just">
              <a:spcBef>
                <a:spcPts val="0"/>
              </a:spcBef>
              <a:buNone/>
            </a:pPr>
            <a:r>
              <a:rPr lang="ru-RU" sz="1300" dirty="0" smtClean="0">
                <a:effectLst>
                  <a:outerShdw blurRad="38100" dist="38100" dir="2700000" algn="tl">
                    <a:srgbClr val="000000">
                      <a:alpha val="43137"/>
                    </a:srgbClr>
                  </a:outerShdw>
                </a:effectLst>
              </a:rPr>
              <a:t>5 ноября 1944 - присвоено звание Героя Советского Союза.</a:t>
            </a:r>
          </a:p>
          <a:p>
            <a:pPr marL="0" indent="363538" algn="just">
              <a:spcBef>
                <a:spcPts val="0"/>
              </a:spcBef>
              <a:buNone/>
            </a:pPr>
            <a:r>
              <a:rPr lang="ru-RU" sz="1300" dirty="0" smtClean="0">
                <a:effectLst>
                  <a:outerShdw blurRad="38100" dist="38100" dir="2700000" algn="tl">
                    <a:srgbClr val="000000">
                      <a:alpha val="43137"/>
                    </a:srgbClr>
                  </a:outerShdw>
                </a:effectLst>
              </a:rPr>
              <a:t>После войны отважный летчик продолжал службу в ВВС СССР. Проходил службу в городе Воркуте, где был командиром полка, начальником Воркутинского гарнизона.</a:t>
            </a:r>
          </a:p>
          <a:p>
            <a:pPr marL="0" indent="363538" algn="just">
              <a:spcBef>
                <a:spcPts val="0"/>
              </a:spcBef>
              <a:buNone/>
            </a:pPr>
            <a:r>
              <a:rPr lang="ru-RU" sz="1300" dirty="0" smtClean="0">
                <a:effectLst>
                  <a:outerShdw blurRad="38100" dist="38100" dir="2700000" algn="tl">
                    <a:srgbClr val="000000">
                      <a:alpha val="43137"/>
                    </a:srgbClr>
                  </a:outerShdw>
                </a:effectLst>
              </a:rPr>
              <a:t>Скончался 11 апреля 1997 года. Похоронен в Воронеже на Лесном кладбище.</a:t>
            </a:r>
            <a:endParaRPr lang="ru-RU" sz="1300" dirty="0">
              <a:effectLst>
                <a:outerShdw blurRad="38100" dist="38100" dir="2700000" algn="tl">
                  <a:srgbClr val="000000">
                    <a:alpha val="43137"/>
                  </a:srgbClr>
                </a:outerShdw>
              </a:effectLst>
            </a:endParaRPr>
          </a:p>
        </p:txBody>
      </p:sp>
      <p:pic>
        <p:nvPicPr>
          <p:cNvPr id="24578" name="Picture 2" descr="http://memorybook-rk.ru/people_docs/153798326141504.jpg"/>
          <p:cNvPicPr>
            <a:picLocks noChangeAspect="1" noChangeArrowheads="1"/>
          </p:cNvPicPr>
          <p:nvPr/>
        </p:nvPicPr>
        <p:blipFill>
          <a:blip r:embed="rId2" cstate="print"/>
          <a:srcRect l="8484" t="2000" r="9500" b="11990"/>
          <a:stretch>
            <a:fillRect/>
          </a:stretch>
        </p:blipFill>
        <p:spPr bwMode="auto">
          <a:xfrm>
            <a:off x="827584" y="1628800"/>
            <a:ext cx="2880000" cy="4270345"/>
          </a:xfrm>
          <a:prstGeom prst="rect">
            <a:avLst/>
          </a:prstGeom>
          <a:ln>
            <a:noFill/>
          </a:ln>
          <a:effectLst>
            <a:outerShdw blurRad="292100" dist="139700" dir="2700000" algn="tl" rotWithShape="0">
              <a:srgbClr val="333333">
                <a:alpha val="65000"/>
              </a:srgbClr>
            </a:outerShdw>
          </a:effectLst>
        </p:spPr>
      </p:pic>
      <p:pic>
        <p:nvPicPr>
          <p:cNvPr id="11"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12"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47664" y="274638"/>
            <a:ext cx="7139136" cy="1143000"/>
          </a:xfrm>
        </p:spPr>
        <p:txBody>
          <a:bodyPr>
            <a:normAutofit fontScale="90000"/>
          </a:bodyPr>
          <a:lstStyle/>
          <a:p>
            <a:r>
              <a:rPr lang="ru-RU" dirty="0" smtClean="0"/>
              <a:t>БАБИКОВ</a:t>
            </a:r>
            <a:br>
              <a:rPr lang="ru-RU" dirty="0" smtClean="0"/>
            </a:br>
            <a:r>
              <a:rPr lang="ru-RU" dirty="0" smtClean="0"/>
              <a:t> МАКАР АНДРЕЕВИЧ</a:t>
            </a:r>
            <a:endParaRPr lang="ru-RU" dirty="0"/>
          </a:p>
        </p:txBody>
      </p:sp>
      <p:sp>
        <p:nvSpPr>
          <p:cNvPr id="3" name="Содержимое 2"/>
          <p:cNvSpPr>
            <a:spLocks noGrp="1"/>
          </p:cNvSpPr>
          <p:nvPr>
            <p:ph idx="1"/>
          </p:nvPr>
        </p:nvSpPr>
        <p:spPr>
          <a:xfrm>
            <a:off x="4572000" y="1600200"/>
            <a:ext cx="4114800" cy="4525963"/>
          </a:xfrm>
        </p:spPr>
        <p:txBody>
          <a:bodyPr>
            <a:normAutofit fontScale="25000" lnSpcReduction="20000"/>
          </a:bodyPr>
          <a:lstStyle/>
          <a:p>
            <a:pPr marL="0" indent="363538" algn="just">
              <a:lnSpc>
                <a:spcPct val="120000"/>
              </a:lnSpc>
              <a:spcBef>
                <a:spcPts val="0"/>
              </a:spcBef>
              <a:buNone/>
            </a:pPr>
            <a:r>
              <a:rPr lang="ru-RU" sz="5200" dirty="0" smtClean="0">
                <a:effectLst>
                  <a:outerShdw blurRad="38100" dist="38100" dir="2700000" algn="tl">
                    <a:srgbClr val="000000">
                      <a:alpha val="43137"/>
                    </a:srgbClr>
                  </a:outerShdw>
                </a:effectLst>
              </a:rPr>
              <a:t>Макар Андреевич</a:t>
            </a:r>
            <a:r>
              <a:rPr lang="ru-RU" sz="5200" b="1" dirty="0" smtClean="0">
                <a:effectLst>
                  <a:outerShdw blurRad="38100" dist="38100" dir="2700000" algn="tl">
                    <a:srgbClr val="000000">
                      <a:alpha val="43137"/>
                    </a:srgbClr>
                  </a:outerShdw>
                </a:effectLst>
              </a:rPr>
              <a:t> </a:t>
            </a:r>
            <a:r>
              <a:rPr lang="ru-RU" sz="5200" dirty="0">
                <a:effectLst>
                  <a:outerShdw blurRad="38100" dist="38100" dir="2700000" algn="tl">
                    <a:srgbClr val="000000">
                      <a:alpha val="43137"/>
                    </a:srgbClr>
                  </a:outerShdw>
                </a:effectLst>
              </a:rPr>
              <a:t>роди</a:t>
            </a:r>
            <a:r>
              <a:rPr lang="ru-RU" sz="5200" dirty="0" smtClean="0">
                <a:effectLst>
                  <a:outerShdw blurRad="38100" dist="38100" dir="2700000" algn="tl">
                    <a:srgbClr val="000000">
                      <a:alpha val="43137"/>
                    </a:srgbClr>
                  </a:outerShdw>
                </a:effectLst>
              </a:rPr>
              <a:t>лся в 1921 г. в с. Усть-Цильма Коми АССР. </a:t>
            </a:r>
          </a:p>
          <a:p>
            <a:pPr marL="0" indent="363538" algn="just">
              <a:lnSpc>
                <a:spcPct val="120000"/>
              </a:lnSpc>
              <a:spcBef>
                <a:spcPts val="0"/>
              </a:spcBef>
              <a:buNone/>
            </a:pPr>
            <a:r>
              <a:rPr lang="ru-RU" sz="5200" dirty="0" smtClean="0">
                <a:effectLst>
                  <a:outerShdw blurRad="38100" dist="38100" dir="2700000" algn="tl">
                    <a:srgbClr val="000000">
                      <a:alpha val="43137"/>
                    </a:srgbClr>
                  </a:outerShdw>
                </a:effectLst>
              </a:rPr>
              <a:t>С 1939 г. служил в Северном Военно-Морском Флоте. Участвовал в Великой Отечественной войне с начала и до окончания военных действий. В 1943 г., командуя взводом в разведке, уничтожил автоколонну вражеского зенитного полка, захватил пленных и обеспечил командование важными сведениями. Громил гарнизоны на берегах Баренцева моря. </a:t>
            </a:r>
          </a:p>
          <a:p>
            <a:pPr marL="0" indent="363538" algn="just">
              <a:lnSpc>
                <a:spcPct val="120000"/>
              </a:lnSpc>
              <a:spcBef>
                <a:spcPts val="0"/>
              </a:spcBef>
              <a:buNone/>
            </a:pPr>
            <a:r>
              <a:rPr lang="ru-RU" sz="5200" dirty="0" smtClean="0">
                <a:effectLst>
                  <a:outerShdw blurRad="38100" dist="38100" dir="2700000" algn="tl">
                    <a:srgbClr val="000000">
                      <a:alpha val="43137"/>
                    </a:srgbClr>
                  </a:outerShdw>
                </a:effectLst>
              </a:rPr>
              <a:t>С августа 1945 г. участвовал в войне с Японией в составе отдельного разведывательного отряда Тихоокеанского флота, командовал взводом десантников в операциях по захвату южнокорейских портов </a:t>
            </a:r>
            <a:r>
              <a:rPr lang="ru-RU" sz="5200" dirty="0" err="1" smtClean="0">
                <a:effectLst>
                  <a:outerShdw blurRad="38100" dist="38100" dir="2700000" algn="tl">
                    <a:srgbClr val="000000">
                      <a:alpha val="43137"/>
                    </a:srgbClr>
                  </a:outerShdw>
                </a:effectLst>
              </a:rPr>
              <a:t>Юки</a:t>
            </a:r>
            <a:r>
              <a:rPr lang="ru-RU" sz="5200" dirty="0" smtClean="0">
                <a:effectLst>
                  <a:outerShdw blurRad="38100" dist="38100" dir="2700000" algn="tl">
                    <a:srgbClr val="000000">
                      <a:alpha val="43137"/>
                    </a:srgbClr>
                  </a:outerShdw>
                </a:effectLst>
              </a:rPr>
              <a:t>, Расин и других. Отличился геройством в операции по овладению г. </a:t>
            </a:r>
            <a:r>
              <a:rPr lang="ru-RU" sz="5200" dirty="0" err="1" smtClean="0">
                <a:effectLst>
                  <a:outerShdw blurRad="38100" dist="38100" dir="2700000" algn="tl">
                    <a:srgbClr val="000000">
                      <a:alpha val="43137"/>
                    </a:srgbClr>
                  </a:outerShdw>
                </a:effectLst>
              </a:rPr>
              <a:t>Сейсин</a:t>
            </a:r>
            <a:r>
              <a:rPr lang="ru-RU" sz="5200" dirty="0" smtClean="0">
                <a:effectLst>
                  <a:outerShdw blurRad="38100" dist="38100" dir="2700000" algn="tl">
                    <a:srgbClr val="000000">
                      <a:alpha val="43137"/>
                    </a:srgbClr>
                  </a:outerShdw>
                </a:effectLst>
              </a:rPr>
              <a:t>. Высадившись с торпедных катеров, десантники стремительно ворвались в город. Взвод </a:t>
            </a:r>
            <a:r>
              <a:rPr lang="ru-RU" sz="5200" dirty="0" err="1" smtClean="0">
                <a:effectLst>
                  <a:outerShdw blurRad="38100" dist="38100" dir="2700000" algn="tl">
                    <a:srgbClr val="000000">
                      <a:alpha val="43137"/>
                    </a:srgbClr>
                  </a:outerShdw>
                </a:effectLst>
              </a:rPr>
              <a:t>Бабикова</a:t>
            </a:r>
            <a:r>
              <a:rPr lang="ru-RU" sz="5200" dirty="0" smtClean="0">
                <a:effectLst>
                  <a:outerShdw blurRad="38100" dist="38100" dir="2700000" algn="tl">
                    <a:srgbClr val="000000">
                      <a:alpha val="43137"/>
                    </a:srgbClr>
                  </a:outerShdw>
                </a:effectLst>
              </a:rPr>
              <a:t> с боем захватил железнодорожный и шоссейный мост через реку, уничтожил более 50 солдат, 6 автомашин. Более 18 часов держались десантники, отбивая непрерывные атаки противника.. 14 сентября 1945 г. </a:t>
            </a:r>
            <a:r>
              <a:rPr lang="ru-RU" sz="5200" dirty="0" err="1" smtClean="0">
                <a:effectLst>
                  <a:outerShdw blurRad="38100" dist="38100" dir="2700000" algn="tl">
                    <a:srgbClr val="000000">
                      <a:alpha val="43137"/>
                    </a:srgbClr>
                  </a:outerShdw>
                </a:effectLst>
              </a:rPr>
              <a:t>Бабикову</a:t>
            </a:r>
            <a:r>
              <a:rPr lang="ru-RU" sz="5200" dirty="0" smtClean="0">
                <a:effectLst>
                  <a:outerShdw blurRad="38100" dist="38100" dir="2700000" algn="tl">
                    <a:srgbClr val="000000">
                      <a:alpha val="43137"/>
                    </a:srgbClr>
                  </a:outerShdw>
                </a:effectLst>
              </a:rPr>
              <a:t> М. А. присвоено звание Героя Советского Союза.</a:t>
            </a:r>
          </a:p>
          <a:p>
            <a:pPr marL="0" indent="363538" algn="just">
              <a:lnSpc>
                <a:spcPct val="120000"/>
              </a:lnSpc>
              <a:spcBef>
                <a:spcPts val="0"/>
              </a:spcBef>
              <a:buNone/>
            </a:pPr>
            <a:r>
              <a:rPr lang="ru-RU" sz="5200" dirty="0" smtClean="0">
                <a:effectLst>
                  <a:outerShdw blurRad="38100" dist="38100" dir="2700000" algn="tl">
                    <a:srgbClr val="000000">
                      <a:alpha val="43137"/>
                    </a:srgbClr>
                  </a:outerShdw>
                </a:effectLst>
              </a:rPr>
              <a:t>Умер 2 февраля 2009 г. Москве.</a:t>
            </a:r>
          </a:p>
          <a:p>
            <a:pPr>
              <a:lnSpc>
                <a:spcPct val="120000"/>
              </a:lnSpc>
              <a:spcBef>
                <a:spcPts val="0"/>
              </a:spcBef>
              <a:buNone/>
            </a:pPr>
            <a:endParaRPr lang="ru-RU" dirty="0"/>
          </a:p>
        </p:txBody>
      </p:sp>
      <p:pic>
        <p:nvPicPr>
          <p:cNvPr id="29698" name="Picture 2" descr="http://visualrian.ru/images/old_preview/67/24/672480_preview.jpg"/>
          <p:cNvPicPr>
            <a:picLocks noChangeAspect="1" noChangeArrowheads="1"/>
          </p:cNvPicPr>
          <p:nvPr/>
        </p:nvPicPr>
        <p:blipFill>
          <a:blip r:embed="rId2" cstate="print"/>
          <a:srcRect l="11882" r="7915"/>
          <a:stretch>
            <a:fillRect/>
          </a:stretch>
        </p:blipFill>
        <p:spPr bwMode="auto">
          <a:xfrm>
            <a:off x="827904" y="1628800"/>
            <a:ext cx="2880000" cy="4232863"/>
          </a:xfrm>
          <a:prstGeom prst="rect">
            <a:avLst/>
          </a:prstGeom>
          <a:ln>
            <a:noFill/>
          </a:ln>
          <a:effectLst>
            <a:outerShdw blurRad="292100" dist="139700" dir="2700000" algn="tl" rotWithShape="0">
              <a:srgbClr val="333333">
                <a:alpha val="65000"/>
              </a:srgbClr>
            </a:outerShdw>
          </a:effectLst>
        </p:spPr>
      </p:pic>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827584" y="1649025"/>
            <a:ext cx="2880000" cy="4084231"/>
          </a:xfrm>
          <a:prstGeom prst="rect">
            <a:avLst/>
          </a:prstGeom>
          <a:ln>
            <a:noFill/>
          </a:ln>
          <a:effectLst>
            <a:outerShdw blurRad="292100" dist="139700" dir="2700000" algn="tl" rotWithShape="0">
              <a:srgbClr val="333333">
                <a:alpha val="65000"/>
              </a:srgbClr>
            </a:outerShdw>
          </a:effectLst>
        </p:spPr>
      </p:pic>
      <p:sp>
        <p:nvSpPr>
          <p:cNvPr id="2" name="Заголовок 1"/>
          <p:cNvSpPr>
            <a:spLocks noGrp="1"/>
          </p:cNvSpPr>
          <p:nvPr>
            <p:ph type="title"/>
          </p:nvPr>
        </p:nvSpPr>
        <p:spPr>
          <a:xfrm>
            <a:off x="1475656" y="274638"/>
            <a:ext cx="7211144" cy="1143000"/>
          </a:xfrm>
        </p:spPr>
        <p:txBody>
          <a:bodyPr>
            <a:normAutofit fontScale="90000"/>
          </a:bodyPr>
          <a:lstStyle/>
          <a:p>
            <a:r>
              <a:rPr lang="ru-RU" dirty="0" smtClean="0"/>
              <a:t>БОЙКОВ </a:t>
            </a:r>
            <a:br>
              <a:rPr lang="ru-RU" dirty="0" smtClean="0"/>
            </a:br>
            <a:r>
              <a:rPr lang="ru-RU" dirty="0" smtClean="0"/>
              <a:t>НИКОЛАЙ САФРОНОВИЧ</a:t>
            </a:r>
            <a:endParaRPr lang="ru-RU" dirty="0"/>
          </a:p>
        </p:txBody>
      </p:sp>
      <p:sp>
        <p:nvSpPr>
          <p:cNvPr id="3" name="Содержимое 2"/>
          <p:cNvSpPr>
            <a:spLocks noGrp="1"/>
          </p:cNvSpPr>
          <p:nvPr>
            <p:ph idx="1"/>
          </p:nvPr>
        </p:nvSpPr>
        <p:spPr>
          <a:xfrm>
            <a:off x="4572000" y="1600200"/>
            <a:ext cx="4114800" cy="4525963"/>
          </a:xfrm>
        </p:spPr>
        <p:txBody>
          <a:bodyPr>
            <a:noAutofit/>
          </a:bodyPr>
          <a:lstStyle/>
          <a:p>
            <a:pPr marL="0" indent="363538" algn="just">
              <a:lnSpc>
                <a:spcPct val="120000"/>
              </a:lnSpc>
              <a:spcBef>
                <a:spcPts val="0"/>
              </a:spcBef>
              <a:buNone/>
              <a:tabLst>
                <a:tab pos="452438" algn="l"/>
              </a:tabLst>
            </a:pPr>
            <a:r>
              <a:rPr lang="ru-RU" sz="1300" dirty="0" smtClean="0">
                <a:effectLst>
                  <a:outerShdw blurRad="38100" dist="38100" dir="2700000" algn="tl">
                    <a:srgbClr val="000000">
                      <a:alpha val="43137"/>
                    </a:srgbClr>
                  </a:outerShdw>
                </a:effectLst>
              </a:rPr>
              <a:t>Николай </a:t>
            </a:r>
            <a:r>
              <a:rPr lang="ru-RU" sz="1300" dirty="0" err="1" smtClean="0">
                <a:effectLst>
                  <a:outerShdw blurRad="38100" dist="38100" dir="2700000" algn="tl">
                    <a:srgbClr val="000000">
                      <a:alpha val="43137"/>
                    </a:srgbClr>
                  </a:outerShdw>
                </a:effectLst>
              </a:rPr>
              <a:t>Сафронович</a:t>
            </a:r>
            <a:r>
              <a:rPr lang="ru-RU" sz="1300" dirty="0" smtClean="0">
                <a:effectLst>
                  <a:outerShdw blurRad="38100" dist="38100" dir="2700000" algn="tl">
                    <a:srgbClr val="000000">
                      <a:alpha val="43137"/>
                    </a:srgbClr>
                  </a:outerShdw>
                </a:effectLst>
              </a:rPr>
              <a:t> Бойков родился в 1920 году в деревне </a:t>
            </a:r>
            <a:r>
              <a:rPr lang="ru-RU" sz="1300" dirty="0" err="1" smtClean="0">
                <a:effectLst>
                  <a:outerShdw blurRad="38100" dist="38100" dir="2700000" algn="tl">
                    <a:srgbClr val="000000">
                      <a:alpha val="43137"/>
                    </a:srgbClr>
                  </a:outerShdw>
                </a:effectLst>
              </a:rPr>
              <a:t>Покоть</a:t>
            </a:r>
            <a:r>
              <a:rPr lang="ru-RU" sz="1300" dirty="0" smtClean="0">
                <a:effectLst>
                  <a:outerShdw blurRad="38100" dist="38100" dir="2700000" algn="tl">
                    <a:srgbClr val="000000">
                      <a:alpha val="43137"/>
                    </a:srgbClr>
                  </a:outerShdw>
                </a:effectLst>
              </a:rPr>
              <a:t> Украина. В 1941 году был призван на службу в Рабоче-крестьянскую Красную Армию и направлен на фронт Великой Отечественной войны. К сентябрю 1943 года красноармеец Николай Бойков был стрелком 78-го стрелкового полка 74-й стрелковой дивизии 13-й армии Центрального фронта. </a:t>
            </a:r>
          </a:p>
          <a:p>
            <a:pPr marL="0" indent="363538" algn="just">
              <a:lnSpc>
                <a:spcPct val="120000"/>
              </a:lnSpc>
              <a:spcBef>
                <a:spcPts val="0"/>
              </a:spcBef>
              <a:buNone/>
              <a:tabLst>
                <a:tab pos="452438" algn="l"/>
              </a:tabLst>
            </a:pPr>
            <a:r>
              <a:rPr lang="ru-RU" sz="1300" dirty="0" smtClean="0">
                <a:effectLst>
                  <a:outerShdw blurRad="38100" dist="38100" dir="2700000" algn="tl">
                    <a:srgbClr val="000000">
                      <a:alpha val="43137"/>
                    </a:srgbClr>
                  </a:outerShdw>
                </a:effectLst>
              </a:rPr>
              <a:t>В конце сентября 1943 года Бойков одним из первых в своём подразделении форсировал Днепр к северу от Киева. Участвовал в удержании плацдарма на западном берегу реки, получил ранение, но поля боя не покинул и продолжил отражать контратаки противника, чем способствовал успешной переправе через реку своей роты.  Пропал без вести 3 октября 1943 года.</a:t>
            </a:r>
          </a:p>
          <a:p>
            <a:pPr marL="0" indent="363538" algn="just">
              <a:lnSpc>
                <a:spcPct val="120000"/>
              </a:lnSpc>
              <a:spcBef>
                <a:spcPts val="0"/>
              </a:spcBef>
              <a:buNone/>
              <a:tabLst>
                <a:tab pos="452438" algn="l"/>
              </a:tabLst>
            </a:pPr>
            <a:r>
              <a:rPr lang="ru-RU" sz="1300" dirty="0" smtClean="0">
                <a:effectLst>
                  <a:outerShdw blurRad="38100" dist="38100" dir="2700000" algn="tl">
                    <a:srgbClr val="000000">
                      <a:alpha val="43137"/>
                    </a:srgbClr>
                  </a:outerShdw>
                </a:effectLst>
              </a:rPr>
              <a:t>Указом Президиума Верховного Совета СССР от 16 октября 1943 года красноармеец Николай Бойков был удостоен высокого звания Героя Советского Союза. </a:t>
            </a:r>
          </a:p>
          <a:p>
            <a:pPr>
              <a:lnSpc>
                <a:spcPct val="120000"/>
              </a:lnSpc>
              <a:spcBef>
                <a:spcPts val="0"/>
              </a:spcBef>
              <a:buNone/>
            </a:pPr>
            <a:endParaRPr lang="ru-RU" sz="1300" dirty="0"/>
          </a:p>
        </p:txBody>
      </p:sp>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648" y="274638"/>
            <a:ext cx="7283152" cy="1143000"/>
          </a:xfrm>
        </p:spPr>
        <p:txBody>
          <a:bodyPr>
            <a:normAutofit fontScale="90000"/>
          </a:bodyPr>
          <a:lstStyle/>
          <a:p>
            <a:r>
              <a:rPr lang="ru-RU" b="1" dirty="0" smtClean="0"/>
              <a:t>БОЧАРИКОВ </a:t>
            </a:r>
            <a:br>
              <a:rPr lang="ru-RU" b="1" dirty="0" smtClean="0"/>
            </a:br>
            <a:r>
              <a:rPr lang="ru-RU" b="1" dirty="0" smtClean="0"/>
              <a:t>МАКСИМ ПЕТРОВИЧ</a:t>
            </a:r>
            <a:endParaRPr lang="ru-RU" dirty="0"/>
          </a:p>
        </p:txBody>
      </p:sp>
      <p:sp>
        <p:nvSpPr>
          <p:cNvPr id="3" name="Содержимое 2"/>
          <p:cNvSpPr>
            <a:spLocks noGrp="1"/>
          </p:cNvSpPr>
          <p:nvPr>
            <p:ph idx="1"/>
          </p:nvPr>
        </p:nvSpPr>
        <p:spPr>
          <a:xfrm>
            <a:off x="4572000" y="1600200"/>
            <a:ext cx="4114800" cy="4525963"/>
          </a:xfrm>
        </p:spPr>
        <p:txBody>
          <a:bodyPr>
            <a:noAutofit/>
          </a:bodyPr>
          <a:lstStyle/>
          <a:p>
            <a:pPr marL="0" indent="363538" algn="just">
              <a:spcBef>
                <a:spcPts val="0"/>
              </a:spcBef>
              <a:buNone/>
            </a:pPr>
            <a:r>
              <a:rPr lang="ru-RU" sz="1300" dirty="0" smtClean="0">
                <a:effectLst>
                  <a:outerShdw blurRad="38100" dist="38100" dir="2700000" algn="tl">
                    <a:srgbClr val="000000">
                      <a:alpha val="43137"/>
                    </a:srgbClr>
                  </a:outerShdw>
                </a:effectLst>
              </a:rPr>
              <a:t>Максим Петрович  родился в селе Лычное Вятского уезда  Вятской губернии.</a:t>
            </a:r>
          </a:p>
          <a:p>
            <a:pPr marL="0" indent="363538" algn="just">
              <a:spcBef>
                <a:spcPts val="0"/>
              </a:spcBef>
              <a:buNone/>
            </a:pPr>
            <a:r>
              <a:rPr lang="ru-RU" sz="1300" dirty="0" smtClean="0">
                <a:effectLst>
                  <a:outerShdw blurRad="38100" dist="38100" dir="2700000" algn="tl">
                    <a:srgbClr val="000000">
                      <a:alpha val="43137"/>
                    </a:srgbClr>
                  </a:outerShdw>
                </a:effectLst>
              </a:rPr>
              <a:t>В 1930-1932 годах проходил действительную военную службу в рядах Красной Армии. </a:t>
            </a:r>
          </a:p>
          <a:p>
            <a:pPr marL="0" indent="363538" algn="just">
              <a:spcBef>
                <a:spcPts val="0"/>
              </a:spcBef>
              <a:buNone/>
            </a:pPr>
            <a:r>
              <a:rPr lang="ru-RU" sz="1300" dirty="0" smtClean="0">
                <a:effectLst>
                  <a:outerShdw blurRad="38100" dist="38100" dir="2700000" algn="tl">
                    <a:srgbClr val="000000">
                      <a:alpha val="43137"/>
                    </a:srgbClr>
                  </a:outerShdw>
                </a:effectLst>
              </a:rPr>
              <a:t>В Красную Армию призван в июле 1942 года </a:t>
            </a:r>
            <a:r>
              <a:rPr lang="ru-RU" sz="1300" dirty="0" err="1" smtClean="0">
                <a:effectLst>
                  <a:outerShdw blurRad="38100" dist="38100" dir="2700000" algn="tl">
                    <a:srgbClr val="000000">
                      <a:alpha val="43137"/>
                    </a:srgbClr>
                  </a:outerShdw>
                </a:effectLst>
              </a:rPr>
              <a:t>Кожвинским</a:t>
            </a:r>
            <a:r>
              <a:rPr lang="ru-RU" sz="1300" dirty="0" smtClean="0">
                <a:effectLst>
                  <a:outerShdw blurRad="38100" dist="38100" dir="2700000" algn="tl">
                    <a:srgbClr val="000000">
                      <a:alpha val="43137"/>
                    </a:srgbClr>
                  </a:outerShdw>
                </a:effectLst>
              </a:rPr>
              <a:t> райвоенкоматом Коми АССР. Гвардии сержант Максим </a:t>
            </a:r>
            <a:r>
              <a:rPr lang="ru-RU" sz="1300" dirty="0" err="1" smtClean="0">
                <a:effectLst>
                  <a:outerShdw blurRad="38100" dist="38100" dir="2700000" algn="tl">
                    <a:srgbClr val="000000">
                      <a:alpha val="43137"/>
                    </a:srgbClr>
                  </a:outerShdw>
                </a:effectLst>
              </a:rPr>
              <a:t>Бочариков</a:t>
            </a:r>
            <a:r>
              <a:rPr lang="ru-RU" sz="1300" dirty="0" smtClean="0">
                <a:effectLst>
                  <a:outerShdw blurRad="38100" dist="38100" dir="2700000" algn="tl">
                    <a:srgbClr val="000000">
                      <a:alpha val="43137"/>
                    </a:srgbClr>
                  </a:outerShdw>
                </a:effectLst>
              </a:rPr>
              <a:t> отличился 19 августа 1944 года при прорыве обороны противника в районе поселка </a:t>
            </a:r>
            <a:r>
              <a:rPr lang="ru-RU" sz="1300" dirty="0" err="1" smtClean="0">
                <a:effectLst>
                  <a:outerShdw blurRad="38100" dist="38100" dir="2700000" algn="tl">
                    <a:srgbClr val="000000">
                      <a:alpha val="43137"/>
                    </a:srgbClr>
                  </a:outerShdw>
                </a:effectLst>
              </a:rPr>
              <a:t>Сочь</a:t>
            </a:r>
            <a:r>
              <a:rPr lang="ru-RU" sz="1300" dirty="0" smtClean="0">
                <a:effectLst>
                  <a:outerShdw blurRad="38100" dist="38100" dir="2700000" algn="tl">
                    <a:srgbClr val="000000">
                      <a:alpha val="43137"/>
                    </a:srgbClr>
                  </a:outerShdw>
                </a:effectLst>
              </a:rPr>
              <a:t>. Вместе с отделением перерезал проволочные заграждения и проник в расположение врага. Гранатами уничтожил гарнизон дота. Преодолев две линии проволочных заграждений, ворвался во вражескую траншею и огнём из автомата и в рукопашном бою уничтожил до взвода солдат и офицеров и захватил в плен семерых гитлеровцев. Несмотря на ранение в голову и руку, он с 18 бойцами, оставшимися от батальона, отбил несколько вражеских контратак и удержал занятую высоту до прихода подкрепления.</a:t>
            </a:r>
          </a:p>
          <a:p>
            <a:pPr marL="0" indent="363538" algn="just">
              <a:spcBef>
                <a:spcPts val="0"/>
              </a:spcBef>
              <a:buNone/>
            </a:pPr>
            <a:r>
              <a:rPr lang="ru-RU" sz="1300" dirty="0" smtClean="0">
                <a:effectLst>
                  <a:outerShdw blurRad="38100" dist="38100" dir="2700000" algn="tl">
                    <a:srgbClr val="000000">
                      <a:alpha val="43137"/>
                    </a:srgbClr>
                  </a:outerShdw>
                </a:effectLst>
              </a:rPr>
              <a:t>В 1946 году удостоен звания Герой Советского Союза и кроме того ему был вручён и орден Красного Знамени</a:t>
            </a:r>
            <a:r>
              <a:rPr lang="ru-RU" sz="1200" dirty="0" smtClean="0">
                <a:effectLst>
                  <a:outerShdw blurRad="38100" dist="38100" dir="2700000" algn="tl">
                    <a:srgbClr val="000000">
                      <a:alpha val="43137"/>
                    </a:srgbClr>
                  </a:outerShdw>
                </a:effectLst>
              </a:rPr>
              <a:t>.</a:t>
            </a:r>
          </a:p>
        </p:txBody>
      </p:sp>
      <p:pic>
        <p:nvPicPr>
          <p:cNvPr id="31746" name="Picture 2" descr="http://www.gazospasatelny-punkt.ru/attachments/Image/BED0B2.jpeg?template=generic"/>
          <p:cNvPicPr>
            <a:picLocks noChangeAspect="1" noChangeArrowheads="1"/>
          </p:cNvPicPr>
          <p:nvPr/>
        </p:nvPicPr>
        <p:blipFill>
          <a:blip r:embed="rId2" cstate="print"/>
          <a:srcRect/>
          <a:stretch>
            <a:fillRect/>
          </a:stretch>
        </p:blipFill>
        <p:spPr bwMode="auto">
          <a:xfrm>
            <a:off x="827584" y="1628800"/>
            <a:ext cx="2880000" cy="4169804"/>
          </a:xfrm>
          <a:prstGeom prst="rect">
            <a:avLst/>
          </a:prstGeom>
          <a:ln>
            <a:noFill/>
          </a:ln>
          <a:effectLst>
            <a:outerShdw blurRad="292100" dist="139700" dir="2700000" algn="tl" rotWithShape="0">
              <a:srgbClr val="333333">
                <a:alpha val="65000"/>
              </a:srgbClr>
            </a:outerShdw>
          </a:effectLst>
        </p:spPr>
      </p:pic>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9" name="Picture 3"/>
          <p:cNvPicPr>
            <a:picLocks noChangeAspect="1" noChangeArrowheads="1"/>
          </p:cNvPicPr>
          <p:nvPr/>
        </p:nvPicPr>
        <p:blipFill>
          <a:blip r:embed="rId2" cstate="print"/>
          <a:srcRect/>
          <a:stretch>
            <a:fillRect/>
          </a:stretch>
        </p:blipFill>
        <p:spPr bwMode="auto">
          <a:xfrm>
            <a:off x="755896" y="1654871"/>
            <a:ext cx="2880000" cy="4150393"/>
          </a:xfrm>
          <a:prstGeom prst="rect">
            <a:avLst/>
          </a:prstGeom>
          <a:ln>
            <a:noFill/>
          </a:ln>
          <a:effectLst>
            <a:outerShdw blurRad="292100" dist="139700" dir="2700000" algn="tl" rotWithShape="0">
              <a:srgbClr val="333333">
                <a:alpha val="65000"/>
              </a:srgbClr>
            </a:outerShdw>
          </a:effectLst>
        </p:spPr>
      </p:pic>
      <p:sp>
        <p:nvSpPr>
          <p:cNvPr id="2" name="Заголовок 1"/>
          <p:cNvSpPr>
            <a:spLocks noGrp="1"/>
          </p:cNvSpPr>
          <p:nvPr>
            <p:ph type="title"/>
          </p:nvPr>
        </p:nvSpPr>
        <p:spPr>
          <a:xfrm>
            <a:off x="1475656" y="274638"/>
            <a:ext cx="7211144" cy="1143000"/>
          </a:xfrm>
        </p:spPr>
        <p:txBody>
          <a:bodyPr>
            <a:normAutofit fontScale="90000"/>
          </a:bodyPr>
          <a:lstStyle/>
          <a:p>
            <a:r>
              <a:rPr lang="ru-RU" dirty="0" smtClean="0"/>
              <a:t>ВОРОТЫНЦЕВ </a:t>
            </a:r>
            <a:br>
              <a:rPr lang="ru-RU" dirty="0" smtClean="0"/>
            </a:br>
            <a:r>
              <a:rPr lang="ru-RU" dirty="0" smtClean="0"/>
              <a:t>ИВАН МОИСЕЕВИЧ </a:t>
            </a:r>
            <a:endParaRPr lang="ru-RU" dirty="0"/>
          </a:p>
        </p:txBody>
      </p:sp>
      <p:sp>
        <p:nvSpPr>
          <p:cNvPr id="3" name="Содержимое 2"/>
          <p:cNvSpPr>
            <a:spLocks noGrp="1"/>
          </p:cNvSpPr>
          <p:nvPr>
            <p:ph idx="1"/>
          </p:nvPr>
        </p:nvSpPr>
        <p:spPr>
          <a:xfrm>
            <a:off x="4572000" y="1600200"/>
            <a:ext cx="4114800" cy="4525963"/>
          </a:xfrm>
        </p:spPr>
        <p:txBody>
          <a:bodyPr>
            <a:noAutofit/>
          </a:bodyPr>
          <a:lstStyle/>
          <a:p>
            <a:pPr marL="0" indent="363538" algn="just">
              <a:spcBef>
                <a:spcPts val="0"/>
              </a:spcBef>
              <a:buNone/>
            </a:pPr>
            <a:r>
              <a:rPr lang="ru-RU" sz="1400" dirty="0" smtClean="0">
                <a:effectLst>
                  <a:outerShdw blurRad="38100" dist="38100" dir="2700000" algn="tl">
                    <a:srgbClr val="000000">
                      <a:alpha val="43137"/>
                    </a:srgbClr>
                  </a:outerShdw>
                </a:effectLst>
              </a:rPr>
              <a:t>Иван Моисеевич родился в д. Мокрец ныне </a:t>
            </a:r>
            <a:r>
              <a:rPr lang="ru-RU" sz="1400" dirty="0" err="1" smtClean="0">
                <a:effectLst>
                  <a:outerShdw blurRad="38100" dist="38100" dir="2700000" algn="tl">
                    <a:srgbClr val="000000">
                      <a:alpha val="43137"/>
                    </a:srgbClr>
                  </a:outerShdw>
                </a:effectLst>
              </a:rPr>
              <a:t>Горшеченского</a:t>
            </a:r>
            <a:r>
              <a:rPr lang="ru-RU" sz="1400" dirty="0" smtClean="0">
                <a:effectLst>
                  <a:outerShdw blurRad="38100" dist="38100" dir="2700000" algn="tl">
                    <a:srgbClr val="000000">
                      <a:alpha val="43137"/>
                    </a:srgbClr>
                  </a:outerShdw>
                </a:effectLst>
              </a:rPr>
              <a:t> р-на Курской области. Работал в колхозе. Был осужден и находился в заключении в одном из подразделений </a:t>
            </a:r>
            <a:r>
              <a:rPr lang="ru-RU" sz="1400" dirty="0" err="1" smtClean="0">
                <a:effectLst>
                  <a:outerShdw blurRad="38100" dist="38100" dir="2700000" algn="tl">
                    <a:srgbClr val="000000">
                      <a:alpha val="43137"/>
                    </a:srgbClr>
                  </a:outerShdw>
                </a:effectLst>
              </a:rPr>
              <a:t>Печоржелдорлага</a:t>
            </a:r>
            <a:r>
              <a:rPr lang="ru-RU" sz="1400" dirty="0" smtClean="0">
                <a:effectLst>
                  <a:outerShdw blurRad="38100" dist="38100" dir="2700000" algn="tl">
                    <a:srgbClr val="000000">
                      <a:alpha val="43137"/>
                    </a:srgbClr>
                  </a:outerShdw>
                </a:effectLst>
              </a:rPr>
              <a:t>. 13 марта 1943 г. </a:t>
            </a:r>
            <a:r>
              <a:rPr lang="ru-RU" sz="1400" dirty="0" err="1" smtClean="0">
                <a:effectLst>
                  <a:outerShdw blurRad="38100" dist="38100" dir="2700000" algn="tl">
                    <a:srgbClr val="000000">
                      <a:alpha val="43137"/>
                    </a:srgbClr>
                  </a:outerShdw>
                </a:effectLst>
              </a:rPr>
              <a:t>Кожвинским</a:t>
            </a:r>
            <a:r>
              <a:rPr lang="ru-RU" sz="1400" dirty="0" smtClean="0">
                <a:effectLst>
                  <a:outerShdw blurRad="38100" dist="38100" dir="2700000" algn="tl">
                    <a:srgbClr val="000000">
                      <a:alpha val="43137"/>
                    </a:srgbClr>
                  </a:outerShdw>
                </a:effectLst>
              </a:rPr>
              <a:t> райвоенкоматом призван в армию. Служил в 1318 СП, 163 СД. Автоматчик Воротынцев отличился в бою при штурме с. Гута в районе г. Киева. Уничтожил огневую точку немцев, чем способствовал наступлению и овладению населенным пунктом нашими войсками. Звание Героя Советского Союза присвоено 29 октября 1943 г.</a:t>
            </a:r>
          </a:p>
          <a:p>
            <a:pPr marL="0" indent="363538" algn="just">
              <a:spcBef>
                <a:spcPts val="0"/>
              </a:spcBef>
              <a:buNone/>
            </a:pPr>
            <a:r>
              <a:rPr lang="ru-RU" sz="1400" dirty="0" smtClean="0">
                <a:effectLst>
                  <a:outerShdw blurRad="38100" dist="38100" dir="2700000" algn="tl">
                    <a:srgbClr val="000000">
                      <a:alpha val="43137"/>
                    </a:srgbClr>
                  </a:outerShdw>
                </a:effectLst>
              </a:rPr>
              <a:t>После окончания войны демобилизовался и возвратился на Родину, где и работал на хозяйственной и советской работе. </a:t>
            </a:r>
          </a:p>
          <a:p>
            <a:pPr marL="0" indent="363538" algn="just">
              <a:spcBef>
                <a:spcPts val="0"/>
              </a:spcBef>
              <a:buNone/>
            </a:pPr>
            <a:r>
              <a:rPr lang="ru-RU" sz="1400" dirty="0" smtClean="0">
                <a:effectLst>
                  <a:outerShdw blurRad="38100" dist="38100" dir="2700000" algn="tl">
                    <a:srgbClr val="000000">
                      <a:alpha val="43137"/>
                    </a:srgbClr>
                  </a:outerShdw>
                </a:effectLst>
              </a:rPr>
              <a:t>Умер в апреле 1957 года. </a:t>
            </a:r>
            <a:endParaRPr lang="ru-RU" sz="1400" dirty="0">
              <a:effectLst>
                <a:outerShdw blurRad="38100" dist="38100" dir="2700000" algn="tl">
                  <a:srgbClr val="000000">
                    <a:alpha val="43137"/>
                  </a:srgbClr>
                </a:outerShdw>
              </a:effectLst>
            </a:endParaRPr>
          </a:p>
        </p:txBody>
      </p:sp>
      <p:pic>
        <p:nvPicPr>
          <p:cNvPr id="9"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10"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47664" y="274638"/>
            <a:ext cx="7139136" cy="1143000"/>
          </a:xfrm>
        </p:spPr>
        <p:txBody>
          <a:bodyPr>
            <a:normAutofit fontScale="90000"/>
          </a:bodyPr>
          <a:lstStyle/>
          <a:p>
            <a:r>
              <a:rPr lang="ru-RU" dirty="0" smtClean="0">
                <a:effectLst>
                  <a:outerShdw blurRad="38100" dist="38100" dir="2700000" algn="tl">
                    <a:srgbClr val="000000">
                      <a:alpha val="43137"/>
                    </a:srgbClr>
                  </a:outerShdw>
                </a:effectLst>
              </a:rPr>
              <a:t>ГАБОВ </a:t>
            </a:r>
            <a:br>
              <a:rPr lang="ru-RU" dirty="0" smtClean="0">
                <a:effectLst>
                  <a:outerShdw blurRad="38100" dist="38100" dir="2700000" algn="tl">
                    <a:srgbClr val="000000">
                      <a:alpha val="43137"/>
                    </a:srgbClr>
                  </a:outerShdw>
                </a:effectLst>
              </a:rPr>
            </a:br>
            <a:r>
              <a:rPr lang="ru-RU" dirty="0" smtClean="0">
                <a:effectLst>
                  <a:outerShdw blurRad="38100" dist="38100" dir="2700000" algn="tl">
                    <a:srgbClr val="000000">
                      <a:alpha val="43137"/>
                    </a:srgbClr>
                  </a:outerShdw>
                </a:effectLst>
              </a:rPr>
              <a:t>НИКОЛАЙ НИКОЛАЕВИЧ</a:t>
            </a:r>
            <a:endParaRPr lang="ru-RU" dirty="0">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4572000" y="1600200"/>
            <a:ext cx="4114800" cy="4525963"/>
          </a:xfrm>
        </p:spPr>
        <p:txBody>
          <a:bodyPr>
            <a:noAutofit/>
          </a:bodyPr>
          <a:lstStyle/>
          <a:p>
            <a:pPr marL="0" indent="363538" algn="just" fontAlgn="t">
              <a:spcBef>
                <a:spcPts val="0"/>
              </a:spcBef>
              <a:buNone/>
              <a:tabLst>
                <a:tab pos="452438" algn="l"/>
              </a:tabLst>
            </a:pPr>
            <a:r>
              <a:rPr lang="ru-RU" sz="1300" dirty="0" smtClean="0"/>
              <a:t>Николай Николаевич родился в городе Сыктывкаре. В июне 1941 года </a:t>
            </a:r>
            <a:r>
              <a:rPr lang="ru-RU" sz="1300" dirty="0" err="1" smtClean="0"/>
              <a:t>Габов</a:t>
            </a:r>
            <a:r>
              <a:rPr lang="ru-RU" sz="1300" dirty="0" smtClean="0"/>
              <a:t> был призван на службу в РККА. К 1944 году </a:t>
            </a:r>
            <a:r>
              <a:rPr lang="ru-RU" sz="1300" dirty="0" err="1" smtClean="0"/>
              <a:t>Габов</a:t>
            </a:r>
            <a:r>
              <a:rPr lang="ru-RU" sz="1300" dirty="0" smtClean="0"/>
              <a:t> служил разведчиком штабной батареи 1-го гвардейского артиллерийского полка 4-й гвардейской воздушно-десантной дивизии. 10 марта 1944 года при подготовке к наступлению он провёл разведку, обнаружив 3 артиллерийские батареи, 12 пулемётных точек, 8 блиндажей. 11 марта 1944 года, когда противник, отходя из населённого пункта </a:t>
            </a:r>
            <a:r>
              <a:rPr lang="ru-RU" sz="1300" dirty="0" err="1" smtClean="0"/>
              <a:t>Яструбинцы</a:t>
            </a:r>
            <a:r>
              <a:rPr lang="ru-RU" sz="1300" dirty="0" smtClean="0"/>
              <a:t>, оставил пехотный батальон в качестве заслона, а остальные силы стал отводить, группа </a:t>
            </a:r>
            <a:r>
              <a:rPr lang="ru-RU" sz="1300" dirty="0" err="1" smtClean="0"/>
              <a:t>Габова</a:t>
            </a:r>
            <a:r>
              <a:rPr lang="ru-RU" sz="1300" dirty="0" smtClean="0"/>
              <a:t> пробралась на выгодный наблюдательный пункт и наводила огонь артиллерии по отступающим. 26 марта 1944 года </a:t>
            </a:r>
            <a:r>
              <a:rPr lang="ru-RU" sz="1300" dirty="0" err="1" smtClean="0"/>
              <a:t>Габов</a:t>
            </a:r>
            <a:r>
              <a:rPr lang="ru-RU" sz="1300" dirty="0" smtClean="0"/>
              <a:t> в числе первых переправился через Днестр и принял активное участие в освобождении населённого пункта </a:t>
            </a:r>
            <a:r>
              <a:rPr lang="ru-RU" sz="1300" dirty="0" err="1" smtClean="0"/>
              <a:t>Доточинцы</a:t>
            </a:r>
            <a:r>
              <a:rPr lang="ru-RU" sz="1300" dirty="0" smtClean="0"/>
              <a:t>. На следующий день в бою за деревню Бабино он вместе со своей группой подобрался к вражескому пулемёту, расстрелял из автомата расчёт, после чего открыл огонь по основным силам противника. В 1944 году представлен к званию  Героя Советского Союза .</a:t>
            </a:r>
          </a:p>
          <a:p>
            <a:pPr marL="0" indent="363538" algn="just" fontAlgn="t">
              <a:spcBef>
                <a:spcPts val="0"/>
              </a:spcBef>
              <a:buNone/>
              <a:tabLst>
                <a:tab pos="452438" algn="l"/>
              </a:tabLst>
            </a:pPr>
            <a:r>
              <a:rPr lang="ru-RU" sz="1300" dirty="0" smtClean="0"/>
              <a:t>Умер 15 марта 1982 года.</a:t>
            </a:r>
            <a:endParaRPr lang="ru-RU" sz="1300" dirty="0"/>
          </a:p>
        </p:txBody>
      </p:sp>
      <p:pic>
        <p:nvPicPr>
          <p:cNvPr id="32770" name="Picture 2" descr="http://respublika11.ru/wp-content/uploads/2015/12/5.png"/>
          <p:cNvPicPr>
            <a:picLocks noChangeAspect="1" noChangeArrowheads="1"/>
          </p:cNvPicPr>
          <p:nvPr/>
        </p:nvPicPr>
        <p:blipFill>
          <a:blip r:embed="rId2" cstate="print"/>
          <a:srcRect/>
          <a:stretch>
            <a:fillRect/>
          </a:stretch>
        </p:blipFill>
        <p:spPr bwMode="auto">
          <a:xfrm>
            <a:off x="827583" y="1628800"/>
            <a:ext cx="2880000" cy="3968781"/>
          </a:xfrm>
          <a:prstGeom prst="rect">
            <a:avLst/>
          </a:prstGeom>
          <a:ln>
            <a:noFill/>
          </a:ln>
          <a:effectLst>
            <a:outerShdw blurRad="292100" dist="139700" dir="2700000" algn="tl" rotWithShape="0">
              <a:srgbClr val="333333">
                <a:alpha val="65000"/>
              </a:srgbClr>
            </a:outerShdw>
          </a:effectLst>
        </p:spPr>
      </p:pic>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47664" y="274638"/>
            <a:ext cx="7139136" cy="1143000"/>
          </a:xfrm>
        </p:spPr>
        <p:txBody>
          <a:bodyPr>
            <a:normAutofit fontScale="90000"/>
          </a:bodyPr>
          <a:lstStyle/>
          <a:p>
            <a:r>
              <a:rPr lang="ru-RU" dirty="0" smtClean="0"/>
              <a:t>ГАВРИЛОВ</a:t>
            </a:r>
            <a:br>
              <a:rPr lang="ru-RU" dirty="0" smtClean="0"/>
            </a:br>
            <a:r>
              <a:rPr lang="ru-RU" dirty="0" smtClean="0"/>
              <a:t> ИВАН САМСОНОВИЧ</a:t>
            </a:r>
            <a:endParaRPr lang="ru-RU" dirty="0"/>
          </a:p>
        </p:txBody>
      </p:sp>
      <p:sp>
        <p:nvSpPr>
          <p:cNvPr id="3" name="Содержимое 2"/>
          <p:cNvSpPr>
            <a:spLocks noGrp="1"/>
          </p:cNvSpPr>
          <p:nvPr>
            <p:ph idx="1"/>
          </p:nvPr>
        </p:nvSpPr>
        <p:spPr>
          <a:xfrm>
            <a:off x="4499992" y="1600200"/>
            <a:ext cx="4186808" cy="4525963"/>
          </a:xfrm>
        </p:spPr>
        <p:txBody>
          <a:bodyPr>
            <a:noAutofit/>
          </a:bodyPr>
          <a:lstStyle/>
          <a:p>
            <a:pPr marL="0" indent="363538" algn="just">
              <a:spcBef>
                <a:spcPts val="0"/>
              </a:spcBef>
              <a:buNone/>
            </a:pPr>
            <a:r>
              <a:rPr lang="ru-RU" sz="1300" dirty="0" smtClean="0">
                <a:effectLst>
                  <a:outerShdw blurRad="38100" dist="38100" dir="2700000" algn="tl">
                    <a:srgbClr val="000000">
                      <a:alpha val="43137"/>
                    </a:srgbClr>
                  </a:outerShdw>
                </a:effectLst>
              </a:rPr>
              <a:t>Иван </a:t>
            </a:r>
            <a:r>
              <a:rPr lang="ru-RU" sz="1300" dirty="0" err="1" smtClean="0">
                <a:effectLst>
                  <a:outerShdw blurRad="38100" dist="38100" dir="2700000" algn="tl">
                    <a:srgbClr val="000000">
                      <a:alpha val="43137"/>
                    </a:srgbClr>
                  </a:outerShdw>
                </a:effectLst>
              </a:rPr>
              <a:t>Самсонович</a:t>
            </a:r>
            <a:r>
              <a:rPr lang="ru-RU" sz="1300" dirty="0" smtClean="0">
                <a:effectLst>
                  <a:outerShdw blurRad="38100" dist="38100" dir="2700000" algn="tl">
                    <a:srgbClr val="000000">
                      <a:alpha val="43137"/>
                    </a:srgbClr>
                  </a:outerShdw>
                </a:effectLst>
              </a:rPr>
              <a:t>  родился в пос. Макеевка (ныне город Донецкой области). </a:t>
            </a:r>
          </a:p>
          <a:p>
            <a:pPr marL="0" indent="363538" algn="just">
              <a:spcBef>
                <a:spcPts val="0"/>
              </a:spcBef>
              <a:buNone/>
            </a:pPr>
            <a:r>
              <a:rPr lang="ru-RU" sz="1300" dirty="0" smtClean="0">
                <a:effectLst>
                  <a:outerShdw blurRad="38100" dist="38100" dir="2700000" algn="tl">
                    <a:srgbClr val="000000">
                      <a:alpha val="43137"/>
                    </a:srgbClr>
                  </a:outerShdw>
                </a:effectLst>
              </a:rPr>
              <a:t>В июне 1942 г. в числе добровольцев-шахтеров из Караганды приезжает на Север осваивать Печорский угольный бассейн. Работал в Воркуте помощником начальника участка шахты № 1/2, затем начальником участка шахты № 4. Призван в Красную Армию в марте 1943 г. </a:t>
            </a:r>
            <a:r>
              <a:rPr lang="ru-RU" sz="1300" dirty="0" err="1" smtClean="0">
                <a:effectLst>
                  <a:outerShdw blurRad="38100" dist="38100" dir="2700000" algn="tl">
                    <a:srgbClr val="000000">
                      <a:alpha val="43137"/>
                    </a:srgbClr>
                  </a:outerShdw>
                </a:effectLst>
              </a:rPr>
              <a:t>Кожвинским</a:t>
            </a:r>
            <a:r>
              <a:rPr lang="ru-RU" sz="1300" dirty="0" smtClean="0">
                <a:effectLst>
                  <a:outerShdw blurRad="38100" dist="38100" dir="2700000" algn="tl">
                    <a:srgbClr val="000000">
                      <a:alpha val="43137"/>
                    </a:srgbClr>
                  </a:outerShdw>
                </a:effectLst>
              </a:rPr>
              <a:t> райвоенкоматом. Воевал с апреля 1943 г. в составе 1318-го стрелкового полка 163-й </a:t>
            </a:r>
            <a:r>
              <a:rPr lang="ru-RU" sz="1300" dirty="0" err="1" smtClean="0">
                <a:effectLst>
                  <a:outerShdw blurRad="38100" dist="38100" dir="2700000" algn="tl">
                    <a:srgbClr val="000000">
                      <a:alpha val="43137"/>
                    </a:srgbClr>
                  </a:outerShdw>
                </a:effectLst>
              </a:rPr>
              <a:t>Роменско-Киевской</a:t>
            </a:r>
            <a:r>
              <a:rPr lang="ru-RU" sz="1300" dirty="0" smtClean="0">
                <a:effectLst>
                  <a:outerShdw blurRad="38100" dist="38100" dir="2700000" algn="tl">
                    <a:srgbClr val="000000">
                      <a:alpha val="43137"/>
                    </a:srgbClr>
                  </a:outerShdw>
                </a:effectLst>
              </a:rPr>
              <a:t> дивизии. В октябре 1943 г. командир И. С. Гаврилов с бойцами своего отделения в числе первых скрытно от противника переправились на правый берег Днепра в районе Жуковки (южная окраина г. Киева). Внезапным броском выбили фашистов с занимаемых позиций и, отвлекая огонь на себя, помогли другим подразделениям успешно форсировать Днепр. </a:t>
            </a:r>
          </a:p>
          <a:p>
            <a:pPr marL="0" indent="363538" algn="just">
              <a:spcBef>
                <a:spcPts val="0"/>
              </a:spcBef>
              <a:buNone/>
            </a:pPr>
            <a:r>
              <a:rPr lang="ru-RU" sz="1300" dirty="0" smtClean="0">
                <a:effectLst>
                  <a:outerShdw blurRad="38100" dist="38100" dir="2700000" algn="tl">
                    <a:srgbClr val="000000">
                      <a:alpha val="43137"/>
                    </a:srgbClr>
                  </a:outerShdw>
                </a:effectLst>
              </a:rPr>
              <a:t>И. С. Гаврилов 29 октября 1943 г. присвоено звание Героя Советского Союза. Он был награжден медалью «За отвагу». В одном из боев И. С. Гаврилов был тяжело ранен и 2 января 1944 г. скончался во фронтовом госпитале. Похоронен в пос. Ставище Киевской обл.</a:t>
            </a:r>
            <a:endParaRPr lang="ru-RU" sz="1300" dirty="0">
              <a:effectLst>
                <a:outerShdw blurRad="38100" dist="38100" dir="2700000" algn="tl">
                  <a:srgbClr val="000000">
                    <a:alpha val="43137"/>
                  </a:srgbClr>
                </a:outerShdw>
              </a:effectLst>
            </a:endParaRPr>
          </a:p>
        </p:txBody>
      </p:sp>
      <p:pic>
        <p:nvPicPr>
          <p:cNvPr id="28674" name="Picture 2" descr="http://213sp56sd.ucoz.ru/foto_184/volevakhin_i_i.jpg"/>
          <p:cNvPicPr>
            <a:picLocks noChangeAspect="1" noChangeArrowheads="1"/>
          </p:cNvPicPr>
          <p:nvPr/>
        </p:nvPicPr>
        <p:blipFill>
          <a:blip r:embed="rId2" cstate="print"/>
          <a:srcRect/>
          <a:stretch>
            <a:fillRect/>
          </a:stretch>
        </p:blipFill>
        <p:spPr bwMode="auto">
          <a:xfrm>
            <a:off x="827584" y="1700808"/>
            <a:ext cx="2880000" cy="4030515"/>
          </a:xfrm>
          <a:prstGeom prst="rect">
            <a:avLst/>
          </a:prstGeom>
          <a:ln>
            <a:noFill/>
          </a:ln>
          <a:effectLst>
            <a:outerShdw blurRad="292100" dist="139700" dir="2700000" algn="tl" rotWithShape="0">
              <a:srgbClr val="333333">
                <a:alpha val="65000"/>
              </a:srgbClr>
            </a:outerShdw>
          </a:effectLst>
        </p:spPr>
      </p:pic>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5656" y="260648"/>
            <a:ext cx="7221488" cy="1143000"/>
          </a:xfrm>
        </p:spPr>
        <p:txBody>
          <a:bodyPr>
            <a:normAutofit fontScale="90000"/>
          </a:bodyPr>
          <a:lstStyle/>
          <a:p>
            <a:r>
              <a:rPr lang="ru-RU" sz="4100" b="1" dirty="0" smtClean="0"/>
              <a:t>ГОРЧАКОВ </a:t>
            </a:r>
            <a:br>
              <a:rPr lang="ru-RU" sz="4100" b="1" dirty="0" smtClean="0"/>
            </a:br>
            <a:r>
              <a:rPr lang="ru-RU" sz="4100" b="1" dirty="0" smtClean="0"/>
              <a:t>ИВАН ПАВЛОВИЧ </a:t>
            </a:r>
            <a:endParaRPr lang="ru-RU" sz="4100" dirty="0"/>
          </a:p>
        </p:txBody>
      </p:sp>
      <p:sp>
        <p:nvSpPr>
          <p:cNvPr id="3" name="Содержимое 2"/>
          <p:cNvSpPr>
            <a:spLocks noGrp="1"/>
          </p:cNvSpPr>
          <p:nvPr>
            <p:ph idx="1"/>
          </p:nvPr>
        </p:nvSpPr>
        <p:spPr>
          <a:xfrm>
            <a:off x="4572000" y="1600200"/>
            <a:ext cx="4114800" cy="4525963"/>
          </a:xfrm>
        </p:spPr>
        <p:txBody>
          <a:bodyPr>
            <a:noAutofit/>
          </a:bodyPr>
          <a:lstStyle/>
          <a:p>
            <a:pPr marL="0" indent="363538" algn="just">
              <a:buNone/>
            </a:pPr>
            <a:r>
              <a:rPr lang="ru-RU" sz="1300" dirty="0" smtClean="0">
                <a:effectLst>
                  <a:outerShdw blurRad="38100" dist="38100" dir="2700000" algn="tl">
                    <a:srgbClr val="000000">
                      <a:alpha val="43137"/>
                    </a:srgbClr>
                  </a:outerShdw>
                </a:effectLst>
              </a:rPr>
              <a:t> Иван Павлович родился 12 июня 1922 года в селе Пыелдино, ныне </a:t>
            </a:r>
            <a:r>
              <a:rPr lang="ru-RU" sz="1300" dirty="0" err="1" smtClean="0">
                <a:effectLst>
                  <a:outerShdw blurRad="38100" dist="38100" dir="2700000" algn="tl">
                    <a:srgbClr val="000000">
                      <a:alpha val="43137"/>
                    </a:srgbClr>
                  </a:outerShdw>
                </a:effectLst>
              </a:rPr>
              <a:t>Сысольского</a:t>
            </a:r>
            <a:r>
              <a:rPr lang="ru-RU" sz="1300" dirty="0" smtClean="0">
                <a:effectLst>
                  <a:outerShdw blurRad="38100" dist="38100" dir="2700000" algn="tl">
                    <a:srgbClr val="000000">
                      <a:alpha val="43137"/>
                    </a:srgbClr>
                  </a:outerShdw>
                </a:effectLst>
              </a:rPr>
              <a:t> района Республики Коми. На фронте с февраля 1943 года. Сражался на Центральном и 1-м Белорусском фронтах. </a:t>
            </a:r>
          </a:p>
          <a:p>
            <a:pPr marL="0" indent="363538" algn="just">
              <a:buNone/>
            </a:pPr>
            <a:r>
              <a:rPr lang="ru-RU" sz="1300" dirty="0" smtClean="0">
                <a:effectLst>
                  <a:outerShdw blurRad="38100" dist="38100" dir="2700000" algn="tl">
                    <a:srgbClr val="000000">
                      <a:alpha val="43137"/>
                    </a:srgbClr>
                  </a:outerShdw>
                </a:effectLst>
              </a:rPr>
              <a:t>4 октября 1944 г. противник после сильной артиллерийской подготовки крупными силами пехоты и танков перешел в наступление в направлении </a:t>
            </a:r>
            <a:r>
              <a:rPr lang="ru-RU" sz="1300" dirty="0" err="1" smtClean="0">
                <a:effectLst>
                  <a:outerShdw blurRad="38100" dist="38100" dir="2700000" algn="tl">
                    <a:srgbClr val="000000">
                      <a:alpha val="43137"/>
                    </a:srgbClr>
                  </a:outerShdw>
                </a:effectLst>
              </a:rPr>
              <a:t>Тщепово</a:t>
            </a:r>
            <a:r>
              <a:rPr lang="ru-RU" sz="1300" dirty="0" smtClean="0">
                <a:effectLst>
                  <a:outerShdw blurRad="38100" dist="38100" dir="2700000" algn="tl">
                    <a:srgbClr val="000000">
                      <a:alpha val="43137"/>
                    </a:srgbClr>
                  </a:outerShdw>
                </a:effectLst>
              </a:rPr>
              <a:t>, с целью ликвидировать тактически важный плацдарм наших войск на западном берегу р. </a:t>
            </a:r>
            <a:r>
              <a:rPr lang="ru-RU" sz="1300" dirty="0" err="1" smtClean="0">
                <a:effectLst>
                  <a:outerShdw blurRad="38100" dist="38100" dir="2700000" algn="tl">
                    <a:srgbClr val="000000">
                      <a:alpha val="43137"/>
                    </a:srgbClr>
                  </a:outerShdw>
                </a:effectLst>
              </a:rPr>
              <a:t>Нарев</a:t>
            </a:r>
            <a:r>
              <a:rPr lang="ru-RU" sz="1300" dirty="0" smtClean="0">
                <a:effectLst>
                  <a:outerShdw blurRad="38100" dist="38100" dir="2700000" algn="tl">
                    <a:srgbClr val="000000">
                      <a:alpha val="43137"/>
                    </a:srgbClr>
                  </a:outerShdw>
                </a:effectLst>
              </a:rPr>
              <a:t>. Метким огнем орудий его батареи головной танк противника в 50-и метрах от огневой позиции был подожжен. После нескольких залпов были уничтожены ещё два танка. Остальные танки, не выдержав удара откатились назад. Очередная атака танков противника последовала с трех направлений, силами в общей сложности до 50 танков. Батарея с дистанции 100-150 метров расстреляла ещё два танка. При отражении этой атаки на батарее было разбито три орудия. К исходу дня, когда батарея оказалась в кольце, и кончились гранаты, танки противника вошли на огневую позицию батареи. Горчаков и в этот момент не прекратил сопротивление. Вражеская пехота была не допущена на батарею. </a:t>
            </a:r>
            <a:endParaRPr lang="ru-RU" sz="1300" dirty="0">
              <a:effectLst>
                <a:outerShdw blurRad="38100" dist="38100" dir="2700000" algn="tl">
                  <a:srgbClr val="000000">
                    <a:alpha val="43137"/>
                  </a:srgbClr>
                </a:outerShdw>
              </a:effectLst>
            </a:endParaRPr>
          </a:p>
        </p:txBody>
      </p:sp>
      <p:pic>
        <p:nvPicPr>
          <p:cNvPr id="33794" name="Picture 2" descr="http://photos.wikimapia.org/p/00/05/86/21/14_big.jpg"/>
          <p:cNvPicPr>
            <a:picLocks noChangeAspect="1" noChangeArrowheads="1"/>
          </p:cNvPicPr>
          <p:nvPr/>
        </p:nvPicPr>
        <p:blipFill>
          <a:blip r:embed="rId2" cstate="print"/>
          <a:srcRect/>
          <a:stretch>
            <a:fillRect/>
          </a:stretch>
        </p:blipFill>
        <p:spPr bwMode="auto">
          <a:xfrm>
            <a:off x="755576" y="1700808"/>
            <a:ext cx="2880000" cy="4035502"/>
          </a:xfrm>
          <a:prstGeom prst="rect">
            <a:avLst/>
          </a:prstGeom>
          <a:ln>
            <a:noFill/>
          </a:ln>
          <a:effectLst>
            <a:outerShdw blurRad="292100" dist="139700" dir="2700000" algn="tl" rotWithShape="0">
              <a:srgbClr val="333333">
                <a:alpha val="65000"/>
              </a:srgbClr>
            </a:outerShdw>
          </a:effectLst>
        </p:spPr>
      </p:pic>
      <p:pic>
        <p:nvPicPr>
          <p:cNvPr id="9"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10"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5656" y="274638"/>
            <a:ext cx="7211144" cy="1143000"/>
          </a:xfrm>
        </p:spPr>
        <p:txBody>
          <a:bodyPr>
            <a:normAutofit fontScale="90000"/>
          </a:bodyPr>
          <a:lstStyle/>
          <a:p>
            <a:r>
              <a:rPr lang="ru-RU" b="1" dirty="0" smtClean="0"/>
              <a:t>ГУЩИН </a:t>
            </a:r>
            <a:br>
              <a:rPr lang="ru-RU" b="1" dirty="0" smtClean="0"/>
            </a:br>
            <a:r>
              <a:rPr lang="ru-RU" b="1" dirty="0" smtClean="0"/>
              <a:t>НИКОЛАЙ ФЕДОРОВИЧ</a:t>
            </a:r>
            <a:endParaRPr lang="ru-RU" dirty="0"/>
          </a:p>
        </p:txBody>
      </p:sp>
      <p:sp>
        <p:nvSpPr>
          <p:cNvPr id="3" name="Содержимое 2"/>
          <p:cNvSpPr>
            <a:spLocks noGrp="1"/>
          </p:cNvSpPr>
          <p:nvPr>
            <p:ph idx="1"/>
          </p:nvPr>
        </p:nvSpPr>
        <p:spPr>
          <a:xfrm>
            <a:off x="4716016" y="1628800"/>
            <a:ext cx="3960440" cy="4525963"/>
          </a:xfrm>
        </p:spPr>
        <p:txBody>
          <a:bodyPr>
            <a:noAutofit/>
          </a:bodyPr>
          <a:lstStyle/>
          <a:p>
            <a:pPr marL="0" indent="363538" algn="just">
              <a:spcBef>
                <a:spcPts val="0"/>
              </a:spcBef>
              <a:buNone/>
            </a:pPr>
            <a:r>
              <a:rPr lang="ru-RU" sz="1400" dirty="0" smtClean="0"/>
              <a:t>Николай Федорович</a:t>
            </a:r>
            <a:r>
              <a:rPr lang="ru-RU" sz="1400" b="1" dirty="0" smtClean="0"/>
              <a:t> род</a:t>
            </a:r>
            <a:r>
              <a:rPr lang="ru-RU" sz="1400" dirty="0" smtClean="0"/>
              <a:t>ился 14 декабря 1921 г. в с. </a:t>
            </a:r>
            <a:r>
              <a:rPr lang="ru-RU" sz="1400" dirty="0" err="1" smtClean="0"/>
              <a:t>Кандуровка</a:t>
            </a:r>
            <a:r>
              <a:rPr lang="ru-RU" sz="1400" dirty="0" smtClean="0"/>
              <a:t> </a:t>
            </a:r>
            <a:r>
              <a:rPr lang="ru-RU" sz="1400" dirty="0" err="1" smtClean="0"/>
              <a:t>Саракташского</a:t>
            </a:r>
            <a:r>
              <a:rPr lang="ru-RU" sz="1400" dirty="0" smtClean="0"/>
              <a:t> р-на Оренбургской обл. В 1932 г. вместе с семьей переехал в пос. </a:t>
            </a:r>
            <a:r>
              <a:rPr lang="ru-RU" sz="1400" dirty="0" err="1" smtClean="0"/>
              <a:t>Выль</a:t>
            </a:r>
            <a:r>
              <a:rPr lang="ru-RU" sz="1400" dirty="0" smtClean="0"/>
              <a:t> </a:t>
            </a:r>
            <a:r>
              <a:rPr lang="ru-RU" sz="1400" dirty="0" err="1" smtClean="0"/>
              <a:t>Ордым</a:t>
            </a:r>
            <a:r>
              <a:rPr lang="ru-RU" sz="1400" dirty="0" smtClean="0"/>
              <a:t> Железнодорожного р-на Коми АССР. В армию призван Железнодорожным РВК 12.05.1942 г.</a:t>
            </a:r>
          </a:p>
          <a:p>
            <a:pPr marL="0" indent="363538" algn="just">
              <a:spcBef>
                <a:spcPts val="0"/>
              </a:spcBef>
              <a:buNone/>
            </a:pPr>
            <a:r>
              <a:rPr lang="ru-RU" sz="1400" dirty="0" smtClean="0"/>
              <a:t>Отличился геройством на 2-м Украинском фронте в марте 1944 года. Его рота первым форсировала реку Южный Буг. В бою за город Бершадь (Винницкая обл.) вывел свою роту в тыл противника и пулеметно-автоматным огнем нанес врагам большой урон. У ст. Дрокия (Молдавская ССР) рота Н. Ф. Гущина отразила контратаки 2 эскадронов кавалерии, уничтожила до 150 и захватила в плен более 100 вражеских солдат и офицеров, большие трофеи. Погиб в бою 12 июня 1944 г. Похоронен в г. Яссы (Румыния).</a:t>
            </a:r>
          </a:p>
          <a:p>
            <a:pPr marL="0" indent="363538" algn="just">
              <a:spcBef>
                <a:spcPts val="0"/>
              </a:spcBef>
              <a:buNone/>
            </a:pPr>
            <a:r>
              <a:rPr lang="ru-RU" sz="1400" dirty="0" smtClean="0"/>
              <a:t>Звание Героя Советского Союза удостоен(посмертно) 23 марта  1945 года.</a:t>
            </a:r>
          </a:p>
          <a:p>
            <a:pPr marL="0" indent="363538" algn="just">
              <a:spcBef>
                <a:spcPts val="0"/>
              </a:spcBef>
            </a:pPr>
            <a:endParaRPr lang="ru-RU" sz="1400" dirty="0"/>
          </a:p>
        </p:txBody>
      </p:sp>
      <p:pic>
        <p:nvPicPr>
          <p:cNvPr id="34818" name="Picture 2" descr="http://www.ganjafoto.ru/1/55/72/1557228.jpg"/>
          <p:cNvPicPr>
            <a:picLocks noChangeAspect="1" noChangeArrowheads="1"/>
          </p:cNvPicPr>
          <p:nvPr/>
        </p:nvPicPr>
        <p:blipFill>
          <a:blip r:embed="rId2" cstate="print"/>
          <a:srcRect/>
          <a:stretch>
            <a:fillRect/>
          </a:stretch>
        </p:blipFill>
        <p:spPr bwMode="auto">
          <a:xfrm>
            <a:off x="827584" y="1700808"/>
            <a:ext cx="2880000" cy="4051527"/>
          </a:xfrm>
          <a:prstGeom prst="rect">
            <a:avLst/>
          </a:prstGeom>
          <a:ln>
            <a:noFill/>
          </a:ln>
          <a:effectLst>
            <a:outerShdw blurRad="292100" dist="139700" dir="2700000" algn="tl" rotWithShape="0">
              <a:srgbClr val="333333">
                <a:alpha val="65000"/>
              </a:srgbClr>
            </a:outerShdw>
          </a:effectLst>
        </p:spPr>
      </p:pic>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s://s9.stc.all.kpcdn.net/share/i/4/1108027/wx1080.jpg"/>
          <p:cNvPicPr>
            <a:picLocks noChangeAspect="1" noChangeArrowheads="1"/>
          </p:cNvPicPr>
          <p:nvPr/>
        </p:nvPicPr>
        <p:blipFill>
          <a:blip r:embed="rId2" cstate="print"/>
          <a:srcRect/>
          <a:stretch>
            <a:fillRect/>
          </a:stretch>
        </p:blipFill>
        <p:spPr bwMode="auto">
          <a:xfrm>
            <a:off x="755576" y="1628800"/>
            <a:ext cx="2880000" cy="4032000"/>
          </a:xfrm>
          <a:prstGeom prst="rect">
            <a:avLst/>
          </a:prstGeom>
          <a:noFill/>
        </p:spPr>
      </p:pic>
      <p:sp>
        <p:nvSpPr>
          <p:cNvPr id="2" name="Заголовок 1"/>
          <p:cNvSpPr>
            <a:spLocks noGrp="1"/>
          </p:cNvSpPr>
          <p:nvPr>
            <p:ph type="title"/>
          </p:nvPr>
        </p:nvSpPr>
        <p:spPr>
          <a:xfrm>
            <a:off x="1547664" y="274638"/>
            <a:ext cx="7139136" cy="1143000"/>
          </a:xfrm>
        </p:spPr>
        <p:txBody>
          <a:bodyPr>
            <a:normAutofit fontScale="90000"/>
          </a:bodyPr>
          <a:lstStyle/>
          <a:p>
            <a:r>
              <a:rPr lang="ru-RU" dirty="0" smtClean="0"/>
              <a:t>ДАВИДОВИЧ </a:t>
            </a:r>
            <a:br>
              <a:rPr lang="ru-RU" dirty="0" smtClean="0"/>
            </a:br>
            <a:r>
              <a:rPr lang="ru-RU" dirty="0" smtClean="0"/>
              <a:t>НИКОЛАЙ ПЕТРОВИЧ</a:t>
            </a:r>
            <a:endParaRPr lang="ru-RU" dirty="0"/>
          </a:p>
        </p:txBody>
      </p:sp>
      <p:sp>
        <p:nvSpPr>
          <p:cNvPr id="3" name="Содержимое 2"/>
          <p:cNvSpPr>
            <a:spLocks noGrp="1"/>
          </p:cNvSpPr>
          <p:nvPr>
            <p:ph idx="1"/>
          </p:nvPr>
        </p:nvSpPr>
        <p:spPr>
          <a:xfrm>
            <a:off x="4572000" y="1600200"/>
            <a:ext cx="4114800" cy="4709160"/>
          </a:xfrm>
        </p:spPr>
        <p:txBody>
          <a:bodyPr>
            <a:normAutofit/>
          </a:bodyPr>
          <a:lstStyle/>
          <a:p>
            <a:pPr marL="0" indent="363538" algn="just">
              <a:buNone/>
            </a:pPr>
            <a:r>
              <a:rPr lang="ru-RU" sz="1300" dirty="0" smtClean="0">
                <a:effectLst>
                  <a:outerShdw blurRad="38100" dist="38100" dir="2700000" algn="tl">
                    <a:srgbClr val="000000">
                      <a:alpha val="43137"/>
                    </a:srgbClr>
                  </a:outerShdw>
                </a:effectLst>
              </a:rPr>
              <a:t>Николай Петрович</a:t>
            </a:r>
            <a:r>
              <a:rPr lang="ru-RU" sz="1300" b="1" dirty="0" smtClean="0">
                <a:effectLst>
                  <a:outerShdw blurRad="38100" dist="38100" dir="2700000" algn="tl">
                    <a:srgbClr val="000000">
                      <a:alpha val="43137"/>
                    </a:srgbClr>
                  </a:outerShdw>
                </a:effectLst>
              </a:rPr>
              <a:t> р</a:t>
            </a:r>
            <a:r>
              <a:rPr lang="ru-RU" sz="1300" dirty="0" smtClean="0">
                <a:effectLst>
                  <a:outerShdw blurRad="38100" dist="38100" dir="2700000" algn="tl">
                    <a:srgbClr val="000000">
                      <a:alpha val="43137"/>
                    </a:srgbClr>
                  </a:outerShdw>
                </a:effectLst>
              </a:rPr>
              <a:t>одился в 1919 г. в д. </a:t>
            </a:r>
            <a:r>
              <a:rPr lang="ru-RU" sz="1300" dirty="0" err="1" smtClean="0">
                <a:effectLst>
                  <a:outerShdw blurRad="38100" dist="38100" dir="2700000" algn="tl">
                    <a:srgbClr val="000000">
                      <a:alpha val="43137"/>
                    </a:srgbClr>
                  </a:outerShdw>
                </a:effectLst>
              </a:rPr>
              <a:t>Карбачевка</a:t>
            </a:r>
            <a:r>
              <a:rPr lang="ru-RU" sz="1300" dirty="0" smtClean="0">
                <a:effectLst>
                  <a:outerShdw blurRad="38100" dist="38100" dir="2700000" algn="tl">
                    <a:srgbClr val="000000">
                      <a:alpha val="43137"/>
                    </a:srgbClr>
                  </a:outerShdw>
                </a:effectLst>
              </a:rPr>
              <a:t>, ныне </a:t>
            </a:r>
            <a:r>
              <a:rPr lang="ru-RU" sz="1300" dirty="0" err="1" smtClean="0">
                <a:effectLst>
                  <a:outerShdw blurRad="38100" dist="38100" dir="2700000" algn="tl">
                    <a:srgbClr val="000000">
                      <a:alpha val="43137"/>
                    </a:srgbClr>
                  </a:outerShdw>
                </a:effectLst>
              </a:rPr>
              <a:t>Логойского</a:t>
            </a:r>
            <a:r>
              <a:rPr lang="ru-RU" sz="1300" dirty="0" smtClean="0">
                <a:effectLst>
                  <a:outerShdw blurRad="38100" dist="38100" dir="2700000" algn="tl">
                    <a:srgbClr val="000000">
                      <a:alpha val="43137"/>
                    </a:srgbClr>
                  </a:outerShdw>
                </a:effectLst>
              </a:rPr>
              <a:t> р-на Минской области. До войны работал лесорубом в </a:t>
            </a:r>
            <a:r>
              <a:rPr lang="ru-RU" sz="1300" dirty="0" err="1" smtClean="0">
                <a:effectLst>
                  <a:outerShdw blurRad="38100" dist="38100" dir="2700000" algn="tl">
                    <a:srgbClr val="000000">
                      <a:alpha val="43137"/>
                    </a:srgbClr>
                  </a:outerShdw>
                </a:effectLst>
              </a:rPr>
              <a:t>Туръинском</a:t>
            </a:r>
            <a:r>
              <a:rPr lang="ru-RU" sz="1300" dirty="0" smtClean="0">
                <a:effectLst>
                  <a:outerShdw blurRad="38100" dist="38100" dir="2700000" algn="tl">
                    <a:srgbClr val="000000">
                      <a:alpha val="43137"/>
                    </a:srgbClr>
                  </a:outerShdw>
                </a:effectLst>
              </a:rPr>
              <a:t> лесопункте Железнодорожного района Коми АССР.</a:t>
            </a:r>
          </a:p>
          <a:p>
            <a:pPr marL="0" indent="363538" algn="just">
              <a:buNone/>
            </a:pPr>
            <a:r>
              <a:rPr lang="ru-RU" sz="1300" dirty="0" smtClean="0">
                <a:effectLst>
                  <a:outerShdw blurRad="38100" dist="38100" dir="2700000" algn="tl">
                    <a:srgbClr val="000000">
                      <a:alpha val="43137"/>
                    </a:srgbClr>
                  </a:outerShdw>
                </a:effectLst>
              </a:rPr>
              <a:t>На фронтах Великой Отечественной войны с 1942 г.  В сентябре 1943 г. сержант Давидович со своим отделением пулеметчиков ночью первым переправился на правый берег реки, занятый врагом, и отвлекающим пулеметным огнем способствовал успешной переправе подразделений полка. </a:t>
            </a:r>
          </a:p>
          <a:p>
            <a:pPr marL="0" indent="363538" algn="just">
              <a:buNone/>
            </a:pPr>
            <a:r>
              <a:rPr lang="ru-RU" sz="1300" dirty="0" smtClean="0">
                <a:effectLst>
                  <a:outerShdw blurRad="38100" dist="38100" dir="2700000" algn="tl">
                    <a:srgbClr val="000000">
                      <a:alpha val="43137"/>
                    </a:srgbClr>
                  </a:outerShdw>
                </a:effectLst>
              </a:rPr>
              <a:t>В ходе упорных боев за удержание плацдарма из передового отряда остался один пулеметчик Давидович Н. П. с раненым помощником. В течение нескольких часов он отбивал непрерывные атаки врага и удержал рубеж до подхода подкрепления. 29 октября 1943 г. старшему сержанту Давидовичу Н. П. присвоено звание Героя Советского Союза.</a:t>
            </a:r>
          </a:p>
          <a:p>
            <a:pPr marL="0" indent="363538" algn="just">
              <a:buNone/>
            </a:pPr>
            <a:r>
              <a:rPr lang="ru-RU" sz="1300" dirty="0" smtClean="0">
                <a:effectLst>
                  <a:outerShdw blurRad="38100" dist="38100" dir="2700000" algn="tl">
                    <a:srgbClr val="000000">
                      <a:alpha val="43137"/>
                    </a:srgbClr>
                  </a:outerShdw>
                </a:effectLst>
              </a:rPr>
              <a:t>Умер 6 мая 1993 г. в г. Минске, Белоруссия. </a:t>
            </a:r>
          </a:p>
          <a:p>
            <a:pPr marL="0" indent="363538" algn="just">
              <a:buNone/>
            </a:pPr>
            <a:endParaRPr lang="ru-RU" sz="1300" dirty="0">
              <a:effectLst>
                <a:outerShdw blurRad="38100" dist="38100" dir="2700000" algn="tl">
                  <a:srgbClr val="000000">
                    <a:alpha val="43137"/>
                  </a:srgbClr>
                </a:outerShdw>
              </a:effectLst>
            </a:endParaRPr>
          </a:p>
        </p:txBody>
      </p:sp>
      <p:pic>
        <p:nvPicPr>
          <p:cNvPr id="9"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10"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ДАНИЛОВ </a:t>
            </a:r>
            <a:br>
              <a:rPr lang="ru-RU" dirty="0" smtClean="0"/>
            </a:br>
            <a:r>
              <a:rPr lang="ru-RU" dirty="0" smtClean="0"/>
              <a:t>АЛЕКСЕЙ ДМИТРИЕВИЧ</a:t>
            </a:r>
            <a:endParaRPr lang="ru-RU" dirty="0"/>
          </a:p>
        </p:txBody>
      </p:sp>
      <p:sp>
        <p:nvSpPr>
          <p:cNvPr id="3" name="Содержимое 2"/>
          <p:cNvSpPr>
            <a:spLocks noGrp="1"/>
          </p:cNvSpPr>
          <p:nvPr>
            <p:ph idx="1"/>
          </p:nvPr>
        </p:nvSpPr>
        <p:spPr>
          <a:xfrm>
            <a:off x="4572000" y="1600200"/>
            <a:ext cx="4114800" cy="4525963"/>
          </a:xfrm>
        </p:spPr>
        <p:txBody>
          <a:bodyPr>
            <a:noAutofit/>
          </a:bodyPr>
          <a:lstStyle/>
          <a:p>
            <a:pPr marL="0" indent="363538" algn="just">
              <a:spcBef>
                <a:spcPts val="0"/>
              </a:spcBef>
              <a:buNone/>
            </a:pPr>
            <a:r>
              <a:rPr lang="ru-RU" sz="1300" dirty="0" smtClean="0">
                <a:effectLst>
                  <a:outerShdw blurRad="38100" dist="38100" dir="2700000" algn="tl">
                    <a:srgbClr val="000000">
                      <a:alpha val="43137"/>
                    </a:srgbClr>
                  </a:outerShdw>
                </a:effectLst>
              </a:rPr>
              <a:t>Алексей Дмитриевич родился в с. </a:t>
            </a:r>
            <a:r>
              <a:rPr lang="ru-RU" sz="1300" dirty="0" err="1" smtClean="0">
                <a:effectLst>
                  <a:outerShdw blurRad="38100" dist="38100" dir="2700000" algn="tl">
                    <a:srgbClr val="000000">
                      <a:alpha val="43137"/>
                    </a:srgbClr>
                  </a:outerShdw>
                </a:effectLst>
              </a:rPr>
              <a:t>Ужга</a:t>
            </a:r>
            <a:r>
              <a:rPr lang="ru-RU" sz="1300" dirty="0" smtClean="0">
                <a:effectLst>
                  <a:outerShdw blurRad="38100" dist="38100" dir="2700000" algn="tl">
                    <a:srgbClr val="000000">
                      <a:alpha val="43137"/>
                    </a:srgbClr>
                  </a:outerShdw>
                </a:effectLst>
              </a:rPr>
              <a:t> </a:t>
            </a:r>
            <a:r>
              <a:rPr lang="ru-RU" sz="1300" dirty="0" err="1" smtClean="0">
                <a:effectLst>
                  <a:outerShdw blurRad="38100" dist="38100" dir="2700000" algn="tl">
                    <a:srgbClr val="000000">
                      <a:alpha val="43137"/>
                    </a:srgbClr>
                  </a:outerShdw>
                </a:effectLst>
              </a:rPr>
              <a:t>Сысольского</a:t>
            </a:r>
            <a:r>
              <a:rPr lang="ru-RU" sz="1300" dirty="0" smtClean="0">
                <a:effectLst>
                  <a:outerShdw blurRad="38100" dist="38100" dir="2700000" algn="tl">
                    <a:srgbClr val="000000">
                      <a:alpha val="43137"/>
                    </a:srgbClr>
                  </a:outerShdw>
                </a:effectLst>
              </a:rPr>
              <a:t> р-на Коми АССР. В Красной Армии с января 1942 г. Воевал на Донском, Брянском, Центральном, Белорусском фронтах командиром пулеметного расчета 221-го гвардейского полка 77-й гвардейской дивизии. Являясь парторгом роты, умело воспитывал личный состав, своим примером увлекал бойцов вперед, на врага. Во время форсирования Днепра 28 сентября 1943 г. А. Д. Данилов, рискуя своей жизнью, спас от гибели двух тонущих раненых бойцов с их оружием. Вступив на правом берегу Днепра в бой, Данилов бесстрашно сражался в траншеях против­ника. При отражении контратак с 29 сентября по 3 октября уничтожил до 50 фашистов. 13 января 1944 г. в бою за освобождение белорусского города Калинковичи пал смертью храбрых. </a:t>
            </a:r>
          </a:p>
          <a:p>
            <a:pPr marL="0" indent="363538" algn="just">
              <a:spcBef>
                <a:spcPts val="0"/>
              </a:spcBef>
              <a:buNone/>
            </a:pPr>
            <a:r>
              <a:rPr lang="ru-RU" sz="1300" dirty="0" smtClean="0">
                <a:effectLst>
                  <a:outerShdw blurRad="38100" dist="38100" dir="2700000" algn="tl">
                    <a:srgbClr val="000000">
                      <a:alpha val="43137"/>
                    </a:srgbClr>
                  </a:outerShdw>
                </a:effectLst>
              </a:rPr>
              <a:t>15 января 1944 г. Данилову А. Д. присвоено звание Героя Советского Союза (посмертно). </a:t>
            </a:r>
            <a:endParaRPr lang="ru-RU" sz="1300" dirty="0">
              <a:effectLst>
                <a:outerShdw blurRad="38100" dist="38100" dir="2700000" algn="tl">
                  <a:srgbClr val="000000">
                    <a:alpha val="43137"/>
                  </a:srgbClr>
                </a:outerShdw>
              </a:effectLst>
            </a:endParaRPr>
          </a:p>
        </p:txBody>
      </p:sp>
      <p:pic>
        <p:nvPicPr>
          <p:cNvPr id="2050" name="Picture 2" descr="http://www.sudbasoldata.ru/thumb/260x0xcut/upload/iblock/d45/foto01.jpg"/>
          <p:cNvPicPr>
            <a:picLocks noChangeAspect="1" noChangeArrowheads="1"/>
          </p:cNvPicPr>
          <p:nvPr/>
        </p:nvPicPr>
        <p:blipFill>
          <a:blip r:embed="rId2" cstate="print"/>
          <a:srcRect b="8734"/>
          <a:stretch>
            <a:fillRect/>
          </a:stretch>
        </p:blipFill>
        <p:spPr bwMode="auto">
          <a:xfrm>
            <a:off x="827584" y="1700808"/>
            <a:ext cx="2880000" cy="4104456"/>
          </a:xfrm>
          <a:prstGeom prst="rect">
            <a:avLst/>
          </a:prstGeom>
          <a:ln>
            <a:noFill/>
          </a:ln>
          <a:effectLst>
            <a:outerShdw blurRad="292100" dist="139700" dir="2700000" algn="tl" rotWithShape="0">
              <a:srgbClr val="333333">
                <a:alpha val="65000"/>
              </a:srgbClr>
            </a:outerShdw>
          </a:effectLst>
        </p:spPr>
      </p:pic>
      <p:pic>
        <p:nvPicPr>
          <p:cNvPr id="9"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10"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274638"/>
            <a:ext cx="7571184" cy="1143000"/>
          </a:xfrm>
        </p:spPr>
        <p:txBody>
          <a:bodyPr>
            <a:normAutofit fontScale="90000"/>
          </a:bodyPr>
          <a:lstStyle/>
          <a:p>
            <a:r>
              <a:rPr lang="ru-RU" dirty="0" smtClean="0"/>
              <a:t>ДЕМИДОВ АЛЕКСАНДР АЛЕКСАНДРОВИЧ </a:t>
            </a:r>
            <a:endParaRPr lang="ru-RU" dirty="0"/>
          </a:p>
        </p:txBody>
      </p:sp>
      <p:sp>
        <p:nvSpPr>
          <p:cNvPr id="3" name="Содержимое 2"/>
          <p:cNvSpPr>
            <a:spLocks noGrp="1"/>
          </p:cNvSpPr>
          <p:nvPr>
            <p:ph idx="1"/>
          </p:nvPr>
        </p:nvSpPr>
        <p:spPr>
          <a:xfrm>
            <a:off x="4572000" y="1600200"/>
            <a:ext cx="4114800" cy="4709160"/>
          </a:xfrm>
        </p:spPr>
        <p:txBody>
          <a:bodyPr>
            <a:noAutofit/>
          </a:bodyPr>
          <a:lstStyle/>
          <a:p>
            <a:pPr marL="87313" indent="268288" algn="just">
              <a:buNone/>
            </a:pPr>
            <a:r>
              <a:rPr lang="ru-RU" sz="1300" dirty="0" smtClean="0">
                <a:effectLst>
                  <a:outerShdw blurRad="38100" dist="38100" dir="2700000" algn="tl">
                    <a:srgbClr val="000000">
                      <a:alpha val="43137"/>
                    </a:srgbClr>
                  </a:outerShdw>
                </a:effectLst>
              </a:rPr>
              <a:t>Александр Александрович  родился 15 января 1915 года в селе Полтево (ныне </a:t>
            </a:r>
            <a:r>
              <a:rPr lang="ru-RU" sz="1300" dirty="0" err="1" smtClean="0">
                <a:effectLst>
                  <a:outerShdw blurRad="38100" dist="38100" dir="2700000" algn="tl">
                    <a:srgbClr val="000000">
                      <a:alpha val="43137"/>
                    </a:srgbClr>
                  </a:outerShdw>
                </a:effectLst>
              </a:rPr>
              <a:t>Чернского</a:t>
            </a:r>
            <a:r>
              <a:rPr lang="ru-RU" sz="1300" dirty="0" smtClean="0">
                <a:effectLst>
                  <a:outerShdw blurRad="38100" dist="38100" dir="2700000" algn="tl">
                    <a:srgbClr val="000000">
                      <a:alpha val="43137"/>
                    </a:srgbClr>
                  </a:outerShdw>
                </a:effectLst>
              </a:rPr>
              <a:t> района Тульской области) в семье крестьянина. Русский. Окончил начальную школу. Работал в колхозе, на строительстве </a:t>
            </a:r>
            <a:r>
              <a:rPr lang="ru-RU" sz="1300" dirty="0" err="1" smtClean="0">
                <a:effectLst>
                  <a:outerShdw blurRad="38100" dist="38100" dir="2700000" algn="tl">
                    <a:srgbClr val="000000">
                      <a:alpha val="43137"/>
                    </a:srgbClr>
                  </a:outerShdw>
                </a:effectLst>
              </a:rPr>
              <a:t>Бобриковского</a:t>
            </a:r>
            <a:r>
              <a:rPr lang="ru-RU" sz="1300" dirty="0" smtClean="0">
                <a:effectLst>
                  <a:outerShdw blurRad="38100" dist="38100" dir="2700000" algn="tl">
                    <a:srgbClr val="000000">
                      <a:alpha val="43137"/>
                    </a:srgbClr>
                  </a:outerShdw>
                </a:effectLst>
              </a:rPr>
              <a:t> химкомбината, на распиловочном заводе № 2 Кировской области.</a:t>
            </a:r>
          </a:p>
          <a:p>
            <a:pPr marL="87313" indent="268288" algn="just">
              <a:buNone/>
            </a:pPr>
            <a:r>
              <a:rPr lang="ru-RU" sz="1300" dirty="0" smtClean="0">
                <a:effectLst>
                  <a:outerShdw blurRad="38100" dist="38100" dir="2700000" algn="tl">
                    <a:srgbClr val="000000">
                      <a:alpha val="43137"/>
                    </a:srgbClr>
                  </a:outerShdw>
                </a:effectLst>
              </a:rPr>
              <a:t>В РККА призван в январе 1943 года Железнодорожным райвоенкоматом Коми АССР и направлен на фронт. </a:t>
            </a:r>
          </a:p>
          <a:p>
            <a:pPr marL="87313" indent="268288" algn="just">
              <a:spcBef>
                <a:spcPts val="0"/>
              </a:spcBef>
              <a:buNone/>
            </a:pPr>
            <a:r>
              <a:rPr lang="ru-RU" sz="1300" dirty="0" smtClean="0">
                <a:effectLst>
                  <a:outerShdw blurRad="38100" dist="38100" dir="2700000" algn="tl">
                    <a:srgbClr val="000000">
                      <a:alpha val="43137"/>
                    </a:srgbClr>
                  </a:outerShdw>
                </a:effectLst>
              </a:rPr>
              <a:t>28 сентября 1943 года при форсировании Днепра в районе села Мысы </a:t>
            </a:r>
            <a:r>
              <a:rPr lang="ru-RU" sz="1300" dirty="0" err="1" smtClean="0">
                <a:effectLst>
                  <a:outerShdw blurRad="38100" dist="38100" dir="2700000" algn="tl">
                    <a:srgbClr val="000000">
                      <a:alpha val="43137"/>
                    </a:srgbClr>
                  </a:outerShdw>
                </a:effectLst>
              </a:rPr>
              <a:t>Репкинского</a:t>
            </a:r>
            <a:r>
              <a:rPr lang="ru-RU" sz="1300" dirty="0" smtClean="0">
                <a:effectLst>
                  <a:outerShdw blurRad="38100" dist="38100" dir="2700000" algn="tl">
                    <a:srgbClr val="000000">
                      <a:alpha val="43137"/>
                    </a:srgbClr>
                  </a:outerShdw>
                </a:effectLst>
              </a:rPr>
              <a:t> района Черниговской области УССР сапёр сапёрного взвода 234-го гвардейского стрелкового полка (76-я гвардейская стрелковая дивизия, 61-я армия, Центральный фронт) гвардии рядовой А. А. Демидов под огнём противника в течение троих суток непрерывно переправлял на лодках и плотах подразделения полка, материальную часть, боеприпасы, в воде крепил канаты и тросы. При этом был тяжело ранен.</a:t>
            </a:r>
          </a:p>
          <a:p>
            <a:pPr marL="87313" indent="268288" algn="just">
              <a:buNone/>
            </a:pPr>
            <a:r>
              <a:rPr lang="ru-RU" sz="1300" dirty="0" smtClean="0">
                <a:effectLst>
                  <a:outerShdw blurRad="38100" dist="38100" dir="2700000" algn="tl">
                    <a:srgbClr val="000000">
                      <a:alpha val="43137"/>
                    </a:srgbClr>
                  </a:outerShdw>
                </a:effectLst>
              </a:rPr>
              <a:t>За мужество и героизм гвардии рядовому А. А. Демидову присвоено звание Героя Советского Союза. Умер 18 февраля 1988 года.</a:t>
            </a:r>
          </a:p>
          <a:p>
            <a:endParaRPr lang="ru-RU" sz="1300" dirty="0">
              <a:effectLst>
                <a:outerShdw blurRad="38100" dist="38100" dir="2700000" algn="tl">
                  <a:srgbClr val="000000">
                    <a:alpha val="43137"/>
                  </a:srgbClr>
                </a:outerShdw>
              </a:effectLst>
            </a:endParaRPr>
          </a:p>
        </p:txBody>
      </p:sp>
      <p:pic>
        <p:nvPicPr>
          <p:cNvPr id="111618" name="Picture 2" descr="https://www.wikireading.ru/img/398597_61_i_060.jpg"/>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50000"/>
                    </a14:imgEffect>
                    <a14:imgEffect>
                      <a14:colorTemperature colorTemp="5625"/>
                    </a14:imgEffect>
                    <a14:imgEffect>
                      <a14:saturation sat="35000"/>
                    </a14:imgEffect>
                    <a14:imgEffect>
                      <a14:brightnessContrast bright="16000" contrast="36000"/>
                    </a14:imgEffect>
                  </a14:imgLayer>
                </a14:imgProps>
              </a:ext>
            </a:extLst>
          </a:blip>
          <a:srcRect/>
          <a:stretch>
            <a:fillRect/>
          </a:stretch>
        </p:blipFill>
        <p:spPr bwMode="auto">
          <a:xfrm>
            <a:off x="827584" y="1628800"/>
            <a:ext cx="2880000" cy="4293334"/>
          </a:xfrm>
          <a:prstGeom prst="rect">
            <a:avLst/>
          </a:prstGeom>
          <a:ln>
            <a:noFill/>
          </a:ln>
          <a:effectLst>
            <a:outerShdw blurRad="292100" dist="139700" dir="2700000" algn="tl" rotWithShape="0">
              <a:srgbClr val="333333">
                <a:alpha val="65000"/>
              </a:srgbClr>
            </a:outerShdw>
          </a:effectLst>
        </p:spPr>
      </p:pic>
      <p:pic>
        <p:nvPicPr>
          <p:cNvPr id="8" name="Picture 11"/>
          <p:cNvPicPr>
            <a:picLocks noChangeAspect="1" noChangeArrowheads="1"/>
          </p:cNvPicPr>
          <p:nvPr/>
        </p:nvPicPr>
        <p:blipFill>
          <a:blip r:embed="rId4"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5"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5656" y="274638"/>
            <a:ext cx="7211144" cy="1143000"/>
          </a:xfrm>
        </p:spPr>
        <p:txBody>
          <a:bodyPr>
            <a:normAutofit fontScale="90000"/>
          </a:bodyPr>
          <a:lstStyle/>
          <a:p>
            <a:r>
              <a:rPr lang="ru-RU" dirty="0" smtClean="0"/>
              <a:t>СОБЯНИН </a:t>
            </a:r>
            <a:br>
              <a:rPr lang="ru-RU" dirty="0" smtClean="0"/>
            </a:br>
            <a:r>
              <a:rPr lang="ru-RU" dirty="0" smtClean="0"/>
              <a:t>ГАВРИИЛ ЕПИФАНОВИЧ</a:t>
            </a:r>
            <a:endParaRPr lang="ru-RU" dirty="0"/>
          </a:p>
        </p:txBody>
      </p:sp>
      <p:sp>
        <p:nvSpPr>
          <p:cNvPr id="3" name="Содержимое 2"/>
          <p:cNvSpPr>
            <a:spLocks noGrp="1"/>
          </p:cNvSpPr>
          <p:nvPr>
            <p:ph idx="1"/>
          </p:nvPr>
        </p:nvSpPr>
        <p:spPr>
          <a:xfrm>
            <a:off x="4572000" y="1600200"/>
            <a:ext cx="4114800" cy="4525963"/>
          </a:xfrm>
        </p:spPr>
        <p:txBody>
          <a:bodyPr>
            <a:noAutofit/>
          </a:bodyPr>
          <a:lstStyle/>
          <a:p>
            <a:pPr marL="0" indent="363538" algn="just">
              <a:buNone/>
            </a:pPr>
            <a:r>
              <a:rPr lang="ru-RU" sz="1300" dirty="0" smtClean="0">
                <a:effectLst>
                  <a:outerShdw blurRad="38100" dist="38100" dir="2700000" algn="tl">
                    <a:srgbClr val="000000">
                      <a:alpha val="43137"/>
                    </a:srgbClr>
                  </a:outerShdw>
                </a:effectLst>
              </a:rPr>
              <a:t>Гавриил </a:t>
            </a:r>
            <a:r>
              <a:rPr lang="ru-RU" sz="1300" dirty="0" err="1" smtClean="0">
                <a:effectLst>
                  <a:outerShdw blurRad="38100" dist="38100" dir="2700000" algn="tl">
                    <a:srgbClr val="000000">
                      <a:alpha val="43137"/>
                    </a:srgbClr>
                  </a:outerShdw>
                </a:effectLst>
              </a:rPr>
              <a:t>Епифанович</a:t>
            </a:r>
            <a:r>
              <a:rPr lang="ru-RU" sz="1300" dirty="0" smtClean="0">
                <a:effectLst>
                  <a:outerShdw blurRad="38100" dist="38100" dir="2700000" algn="tl">
                    <a:srgbClr val="000000">
                      <a:alpha val="43137"/>
                    </a:srgbClr>
                  </a:outerShdw>
                </a:effectLst>
              </a:rPr>
              <a:t>  родился 25 мая 1896 года в деревне </a:t>
            </a:r>
            <a:r>
              <a:rPr lang="ru-RU" sz="1300" dirty="0" err="1" smtClean="0">
                <a:effectLst>
                  <a:outerShdw blurRad="38100" dist="38100" dir="2700000" algn="tl">
                    <a:srgbClr val="000000">
                      <a:alpha val="43137"/>
                    </a:srgbClr>
                  </a:outerShdw>
                </a:effectLst>
              </a:rPr>
              <a:t>Шалтоновка</a:t>
            </a:r>
            <a:r>
              <a:rPr lang="ru-RU" sz="1300" dirty="0" smtClean="0">
                <a:effectLst>
                  <a:outerShdw blurRad="38100" dist="38100" dir="2700000" algn="tl">
                    <a:srgbClr val="000000">
                      <a:alpha val="43137"/>
                    </a:srgbClr>
                  </a:outerShdw>
                </a:effectLst>
              </a:rPr>
              <a:t> </a:t>
            </a:r>
            <a:r>
              <a:rPr lang="ru-RU" sz="1300" dirty="0" err="1" smtClean="0">
                <a:effectLst>
                  <a:outerShdw blurRad="38100" dist="38100" dir="2700000" algn="tl">
                    <a:srgbClr val="000000">
                      <a:alpha val="43137"/>
                    </a:srgbClr>
                  </a:outerShdw>
                </a:effectLst>
              </a:rPr>
              <a:t>Троицко-Печорского</a:t>
            </a:r>
            <a:r>
              <a:rPr lang="ru-RU" sz="1300" dirty="0" smtClean="0">
                <a:effectLst>
                  <a:outerShdw blurRad="38100" dist="38100" dir="2700000" algn="tl">
                    <a:srgbClr val="000000">
                      <a:alpha val="43137"/>
                    </a:srgbClr>
                  </a:outerShdw>
                </a:effectLst>
              </a:rPr>
              <a:t> района Республики Коми. Участник первой мировой войны. В 1918 году, переехав в деревню </a:t>
            </a:r>
            <a:r>
              <a:rPr lang="ru-RU" sz="1300" dirty="0" err="1" smtClean="0">
                <a:effectLst>
                  <a:outerShdw blurRad="38100" dist="38100" dir="2700000" algn="tl">
                    <a:srgbClr val="000000">
                      <a:alpha val="43137"/>
                    </a:srgbClr>
                  </a:outerShdw>
                </a:effectLst>
              </a:rPr>
              <a:t>Щайтануц</a:t>
            </a:r>
            <a:r>
              <a:rPr lang="ru-RU" sz="1300" dirty="0" smtClean="0">
                <a:effectLst>
                  <a:outerShdw blurRad="38100" dist="38100" dir="2700000" algn="tl">
                    <a:srgbClr val="000000">
                      <a:alpha val="43137"/>
                    </a:srgbClr>
                  </a:outerShdw>
                </a:effectLst>
              </a:rPr>
              <a:t> Березовского уезда Тюменской губернии, стал работать охотником-промысловиком. В 1941 году ушёл добровольцем на фронт. Г. Е. </a:t>
            </a:r>
            <a:r>
              <a:rPr lang="ru-RU" sz="1300" dirty="0" err="1" smtClean="0">
                <a:effectLst>
                  <a:outerShdw blurRad="38100" dist="38100" dir="2700000" algn="tl">
                    <a:srgbClr val="000000">
                      <a:alpha val="43137"/>
                    </a:srgbClr>
                  </a:outerShdw>
                </a:effectLst>
              </a:rPr>
              <a:t>Собянина</a:t>
            </a:r>
            <a:r>
              <a:rPr lang="ru-RU" sz="1300" dirty="0" smtClean="0">
                <a:effectLst>
                  <a:outerShdw blurRad="38100" dist="38100" dir="2700000" algn="tl">
                    <a:srgbClr val="000000">
                      <a:alpha val="43137"/>
                    </a:srgbClr>
                  </a:outerShdw>
                </a:effectLst>
              </a:rPr>
              <a:t> направили в дивизионную школу снайперов, где на восьмой день выдали снайперскую винтовку и отослали в полк. В действующей армии с 1942 года. 23 декабря 1944 года немецкая пехота атаковала советские позиции и ворвалась в траншеи. В неравном бою Г. Е. </a:t>
            </a:r>
            <a:r>
              <a:rPr lang="ru-RU" sz="1300" dirty="0" err="1" smtClean="0">
                <a:effectLst>
                  <a:outerShdw blurRad="38100" dist="38100" dir="2700000" algn="tl">
                    <a:srgbClr val="000000">
                      <a:alpha val="43137"/>
                    </a:srgbClr>
                  </a:outerShdw>
                </a:effectLst>
              </a:rPr>
              <a:t>Собянин</a:t>
            </a:r>
            <a:r>
              <a:rPr lang="ru-RU" sz="1300" dirty="0" smtClean="0">
                <a:effectLst>
                  <a:outerShdw blurRad="38100" dist="38100" dir="2700000" algn="tl">
                    <a:srgbClr val="000000">
                      <a:alpha val="43137"/>
                    </a:srgbClr>
                  </a:outerShdw>
                </a:effectLst>
              </a:rPr>
              <a:t> погиб. По некоторым источникам, его личный счёт составляет более 60 уничтоженных солдат и офицеров противника. Похоронен в латвийском поселке </a:t>
            </a:r>
            <a:r>
              <a:rPr lang="ru-RU" sz="1300" dirty="0" err="1" smtClean="0">
                <a:effectLst>
                  <a:outerShdw blurRad="38100" dist="38100" dir="2700000" algn="tl">
                    <a:srgbClr val="000000">
                      <a:alpha val="43137"/>
                    </a:srgbClr>
                  </a:outerShdw>
                </a:effectLst>
              </a:rPr>
              <a:t>Курсиши</a:t>
            </a:r>
            <a:r>
              <a:rPr lang="ru-RU" sz="1300" dirty="0" smtClean="0">
                <a:effectLst>
                  <a:outerShdw blurRad="38100" dist="38100" dir="2700000" algn="tl">
                    <a:srgbClr val="000000">
                      <a:alpha val="43137"/>
                    </a:srgbClr>
                  </a:outerShdw>
                </a:effectLst>
              </a:rPr>
              <a:t>. </a:t>
            </a:r>
          </a:p>
          <a:p>
            <a:pPr marL="0" indent="363538" algn="just">
              <a:buNone/>
            </a:pPr>
            <a:r>
              <a:rPr lang="ru-RU" sz="1300" dirty="0" smtClean="0">
                <a:effectLst>
                  <a:outerShdw blurRad="38100" dist="38100" dir="2700000" algn="tl">
                    <a:srgbClr val="000000">
                      <a:alpha val="43137"/>
                    </a:srgbClr>
                  </a:outerShdw>
                </a:effectLst>
              </a:rPr>
              <a:t>29 июня 1945 года «за мужество и героизм, проявленные при форсировании реки </a:t>
            </a:r>
            <a:r>
              <a:rPr lang="ru-RU" sz="1300" dirty="0" err="1" smtClean="0">
                <a:effectLst>
                  <a:outerShdw blurRad="38100" dist="38100" dir="2700000" algn="tl">
                    <a:srgbClr val="000000">
                      <a:alpha val="43137"/>
                    </a:srgbClr>
                  </a:outerShdw>
                </a:effectLst>
              </a:rPr>
              <a:t>Маза-Югла</a:t>
            </a:r>
            <a:r>
              <a:rPr lang="ru-RU" sz="1300" dirty="0" smtClean="0">
                <a:effectLst>
                  <a:outerShdw blurRad="38100" dist="38100" dir="2700000" algn="tl">
                    <a:srgbClr val="000000">
                      <a:alpha val="43137"/>
                    </a:srgbClr>
                  </a:outerShdw>
                </a:effectLst>
              </a:rPr>
              <a:t> и освобождении Латвии» рядовому Гавриилу </a:t>
            </a:r>
            <a:r>
              <a:rPr lang="ru-RU" sz="1300" dirty="0" err="1" smtClean="0">
                <a:effectLst>
                  <a:outerShdw blurRad="38100" dist="38100" dir="2700000" algn="tl">
                    <a:srgbClr val="000000">
                      <a:alpha val="43137"/>
                    </a:srgbClr>
                  </a:outerShdw>
                </a:effectLst>
              </a:rPr>
              <a:t>Епифановичу</a:t>
            </a:r>
            <a:r>
              <a:rPr lang="ru-RU" sz="1300" dirty="0" smtClean="0">
                <a:effectLst>
                  <a:outerShdw blurRad="38100" dist="38100" dir="2700000" algn="tl">
                    <a:srgbClr val="000000">
                      <a:alpha val="43137"/>
                    </a:srgbClr>
                  </a:outerShdw>
                </a:effectLst>
              </a:rPr>
              <a:t> </a:t>
            </a:r>
            <a:r>
              <a:rPr lang="ru-RU" sz="1300" dirty="0" err="1" smtClean="0">
                <a:effectLst>
                  <a:outerShdw blurRad="38100" dist="38100" dir="2700000" algn="tl">
                    <a:srgbClr val="000000">
                      <a:alpha val="43137"/>
                    </a:srgbClr>
                  </a:outerShdw>
                </a:effectLst>
              </a:rPr>
              <a:t>Собянину</a:t>
            </a:r>
            <a:r>
              <a:rPr lang="ru-RU" sz="1300" dirty="0" smtClean="0">
                <a:effectLst>
                  <a:outerShdw blurRad="38100" dist="38100" dir="2700000" algn="tl">
                    <a:srgbClr val="000000">
                      <a:alpha val="43137"/>
                    </a:srgbClr>
                  </a:outerShdw>
                </a:effectLst>
              </a:rPr>
              <a:t> посмертно присвоено звание Героя Советского Союза.</a:t>
            </a:r>
            <a:endParaRPr lang="ru-RU" sz="1300" dirty="0">
              <a:effectLst>
                <a:outerShdw blurRad="38100" dist="38100" dir="2700000" algn="tl">
                  <a:srgbClr val="000000">
                    <a:alpha val="43137"/>
                  </a:srgbClr>
                </a:outerShdw>
              </a:effectLst>
            </a:endParaRPr>
          </a:p>
        </p:txBody>
      </p:sp>
      <p:pic>
        <p:nvPicPr>
          <p:cNvPr id="6146" name="Picture 2" descr="http://www.fnperm.ru/Data/Sites/2/media/%D1%81%D0%BE%D0%B1%D1%8F%D0%BD%D0%B8%D0%BD-%D0%B3%D0%B0%D0%B2%D1%80%D0%B8%D0%B8%D0%BB-%D0%B5%D0%BF%D0%B8%D1%84%D0%B0%D0%BD%D0%BE%D0%B2%D0%B8.jpg"/>
          <p:cNvPicPr>
            <a:picLocks noChangeAspect="1" noChangeArrowheads="1"/>
          </p:cNvPicPr>
          <p:nvPr/>
        </p:nvPicPr>
        <p:blipFill rotWithShape="1">
          <a:blip r:embed="rId2" cstate="print"/>
          <a:srcRect l="4733" t="1945" r="2573" b="2351"/>
          <a:stretch/>
        </p:blipFill>
        <p:spPr bwMode="auto">
          <a:xfrm>
            <a:off x="827584" y="1700808"/>
            <a:ext cx="2880000" cy="4150808"/>
          </a:xfrm>
          <a:prstGeom prst="rect">
            <a:avLst/>
          </a:prstGeom>
          <a:ln>
            <a:noFill/>
          </a:ln>
          <a:effectLst>
            <a:outerShdw blurRad="292100" dist="139700" dir="2700000" algn="tl" rotWithShape="0">
              <a:srgbClr val="333333">
                <a:alpha val="65000"/>
              </a:srgbClr>
            </a:outerShdw>
          </a:effectLst>
        </p:spPr>
      </p:pic>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7" name="Picture 7" descr="C:\Users\user\Pictures\doncuk.jpeg"/>
          <p:cNvPicPr>
            <a:picLocks noChangeAspect="1" noChangeArrowheads="1"/>
          </p:cNvPicPr>
          <p:nvPr/>
        </p:nvPicPr>
        <p:blipFill>
          <a:blip r:embed="rId2" cstate="print">
            <a:extLst>
              <a:ext uri="{BEBA8EAE-BF5A-486C-A8C5-ECC9F3942E4B}">
                <a14:imgProps xmlns:a14="http://schemas.microsoft.com/office/drawing/2010/main">
                  <a14:imgLayer r:embed="rId3">
                    <a14:imgEffect>
                      <a14:saturation sat="40000"/>
                    </a14:imgEffect>
                  </a14:imgLayer>
                </a14:imgProps>
              </a:ext>
            </a:extLst>
          </a:blip>
          <a:srcRect b="3388"/>
          <a:stretch>
            <a:fillRect/>
          </a:stretch>
        </p:blipFill>
        <p:spPr bwMode="auto">
          <a:xfrm>
            <a:off x="827584" y="1628800"/>
            <a:ext cx="2880000" cy="4237957"/>
          </a:xfrm>
          <a:prstGeom prst="rect">
            <a:avLst/>
          </a:prstGeom>
          <a:ln>
            <a:noFill/>
          </a:ln>
          <a:effectLst>
            <a:outerShdw blurRad="292100" dist="139700" dir="2700000" algn="tl" rotWithShape="0">
              <a:srgbClr val="333333">
                <a:alpha val="65000"/>
              </a:srgbClr>
            </a:outerShdw>
          </a:effectLst>
        </p:spPr>
      </p:pic>
      <p:sp>
        <p:nvSpPr>
          <p:cNvPr id="2" name="Заголовок 1"/>
          <p:cNvSpPr>
            <a:spLocks noGrp="1"/>
          </p:cNvSpPr>
          <p:nvPr>
            <p:ph type="title"/>
          </p:nvPr>
        </p:nvSpPr>
        <p:spPr>
          <a:xfrm>
            <a:off x="1691680" y="274638"/>
            <a:ext cx="6995120" cy="1143000"/>
          </a:xfrm>
        </p:spPr>
        <p:txBody>
          <a:bodyPr>
            <a:normAutofit fontScale="90000"/>
          </a:bodyPr>
          <a:lstStyle/>
          <a:p>
            <a:r>
              <a:rPr lang="ru-RU" sz="4400" dirty="0" smtClean="0"/>
              <a:t>ДОНЧУК </a:t>
            </a:r>
            <a:br>
              <a:rPr lang="ru-RU" sz="4400" dirty="0" smtClean="0"/>
            </a:br>
            <a:r>
              <a:rPr lang="ru-RU" sz="4400" dirty="0" smtClean="0"/>
              <a:t>ВАСИЛИЙ ИВАНОВИЧ </a:t>
            </a:r>
            <a:endParaRPr lang="ru-RU" dirty="0"/>
          </a:p>
        </p:txBody>
      </p:sp>
      <p:sp>
        <p:nvSpPr>
          <p:cNvPr id="3" name="Содержимое 2"/>
          <p:cNvSpPr>
            <a:spLocks noGrp="1"/>
          </p:cNvSpPr>
          <p:nvPr>
            <p:ph idx="1"/>
          </p:nvPr>
        </p:nvSpPr>
        <p:spPr>
          <a:xfrm>
            <a:off x="4572000" y="1600200"/>
            <a:ext cx="4114800" cy="4709160"/>
          </a:xfrm>
        </p:spPr>
        <p:txBody>
          <a:bodyPr>
            <a:noAutofit/>
          </a:bodyPr>
          <a:lstStyle/>
          <a:p>
            <a:pPr marL="88900" indent="274638" algn="just">
              <a:buNone/>
            </a:pPr>
            <a:r>
              <a:rPr lang="ru-RU" sz="1300" dirty="0" smtClean="0">
                <a:effectLst>
                  <a:outerShdw blurRad="38100" dist="38100" dir="2700000" algn="tl">
                    <a:srgbClr val="000000">
                      <a:alpha val="43137"/>
                    </a:srgbClr>
                  </a:outerShdw>
                </a:effectLst>
              </a:rPr>
              <a:t>Василий Иванович </a:t>
            </a:r>
            <a:r>
              <a:rPr lang="ru-RU" sz="1300" b="1" dirty="0" smtClean="0">
                <a:effectLst>
                  <a:outerShdw blurRad="38100" dist="38100" dir="2700000" algn="tl">
                    <a:srgbClr val="000000">
                      <a:alpha val="43137"/>
                    </a:srgbClr>
                  </a:outerShdw>
                </a:effectLst>
              </a:rPr>
              <a:t>р</a:t>
            </a:r>
            <a:r>
              <a:rPr lang="ru-RU" sz="1300" dirty="0" smtClean="0">
                <a:effectLst>
                  <a:outerShdw blurRad="38100" dist="38100" dir="2700000" algn="tl">
                    <a:srgbClr val="000000">
                      <a:alpha val="43137"/>
                    </a:srgbClr>
                  </a:outerShdw>
                </a:effectLst>
              </a:rPr>
              <a:t>одился 10 декабря 1910 г. в г. Киеве. </a:t>
            </a:r>
          </a:p>
          <a:p>
            <a:pPr marL="88900" indent="274638" algn="just">
              <a:buNone/>
            </a:pPr>
            <a:r>
              <a:rPr lang="ru-RU" sz="1300" dirty="0" smtClean="0">
                <a:effectLst>
                  <a:outerShdw blurRad="38100" dist="38100" dir="2700000" algn="tl">
                    <a:srgbClr val="000000">
                      <a:alpha val="43137"/>
                    </a:srgbClr>
                  </a:outerShdw>
                </a:effectLst>
              </a:rPr>
              <a:t>В 1937-1938 гг. проходил службу в Красной Армии. Участник боев с японскими захватчиками у озера Хасан. Перед войной (1940-1941 гг.) командовал Югорским авиаподразделением в Заполярье Республики Коми. В ноябре 1941 г. на одном из самолетов, выделенных для фронта, добровольцем вылетел на Карельский фронт. С мая 1944 г. гвардии майор </a:t>
            </a:r>
            <a:r>
              <a:rPr lang="ru-RU" sz="1300" dirty="0" err="1" smtClean="0">
                <a:effectLst>
                  <a:outerShdw blurRad="38100" dist="38100" dir="2700000" algn="tl">
                    <a:srgbClr val="000000">
                      <a:alpha val="43137"/>
                    </a:srgbClr>
                  </a:outerShdw>
                </a:effectLst>
              </a:rPr>
              <a:t>Дончук</a:t>
            </a:r>
            <a:r>
              <a:rPr lang="ru-RU" sz="1300" dirty="0" smtClean="0">
                <a:effectLst>
                  <a:outerShdw blurRad="38100" dist="38100" dir="2700000" algn="tl">
                    <a:srgbClr val="000000">
                      <a:alpha val="43137"/>
                    </a:srgbClr>
                  </a:outerShdw>
                </a:effectLst>
              </a:rPr>
              <a:t> В. И. командовал 108-й отдельной </a:t>
            </a:r>
            <a:r>
              <a:rPr lang="ru-RU" sz="1300" dirty="0" err="1" smtClean="0">
                <a:effectLst>
                  <a:outerShdw blurRad="38100" dist="38100" dir="2700000" algn="tl">
                    <a:srgbClr val="000000">
                      <a:alpha val="43137"/>
                    </a:srgbClr>
                  </a:outerShdw>
                </a:effectLst>
              </a:rPr>
              <a:t>развед</a:t>
            </a:r>
            <a:r>
              <a:rPr lang="ru-RU" sz="1300" dirty="0" smtClean="0">
                <a:effectLst>
                  <a:outerShdw blurRad="38100" dist="38100" dir="2700000" algn="tl">
                    <a:srgbClr val="000000">
                      <a:alpha val="43137"/>
                    </a:srgbClr>
                  </a:outerShdw>
                </a:effectLst>
              </a:rPr>
              <a:t>. авиационной эскадрильей (7-я воздушная армия).</a:t>
            </a:r>
          </a:p>
          <a:p>
            <a:pPr marL="88900" indent="274638" algn="just">
              <a:buNone/>
            </a:pPr>
            <a:r>
              <a:rPr lang="ru-RU" sz="1300" dirty="0" smtClean="0">
                <a:effectLst>
                  <a:outerShdw blurRad="38100" dist="38100" dir="2700000" algn="tl">
                    <a:srgbClr val="000000">
                      <a:alpha val="43137"/>
                    </a:srgbClr>
                  </a:outerShdw>
                </a:effectLst>
              </a:rPr>
              <a:t>Проявил геройство и летное мастерство при защите Советского Заполярья. Совершил 270 вылетов на дальнюю разведку объектов, живой силы и техники, выброске десантов, по бомбардировке аэродромов, железнодорожных станций и промышленных объектов, занятых противником. </a:t>
            </a:r>
          </a:p>
          <a:p>
            <a:pPr marL="88900" indent="274638" algn="just">
              <a:buNone/>
            </a:pPr>
            <a:r>
              <a:rPr lang="ru-RU" sz="1300" dirty="0" smtClean="0">
                <a:effectLst>
                  <a:outerShdw blurRad="38100" dist="38100" dir="2700000" algn="tl">
                    <a:srgbClr val="000000">
                      <a:alpha val="43137"/>
                    </a:srgbClr>
                  </a:outerShdw>
                </a:effectLst>
              </a:rPr>
              <a:t>Погиб гвардии майор </a:t>
            </a:r>
            <a:r>
              <a:rPr lang="ru-RU" sz="1300" dirty="0" err="1" smtClean="0">
                <a:effectLst>
                  <a:outerShdw blurRad="38100" dist="38100" dir="2700000" algn="tl">
                    <a:srgbClr val="000000">
                      <a:alpha val="43137"/>
                    </a:srgbClr>
                  </a:outerShdw>
                </a:effectLst>
              </a:rPr>
              <a:t>Дончук</a:t>
            </a:r>
            <a:r>
              <a:rPr lang="ru-RU" sz="1300" dirty="0" smtClean="0">
                <a:effectLst>
                  <a:outerShdw blurRad="38100" dist="38100" dir="2700000" algn="tl">
                    <a:srgbClr val="000000">
                      <a:alpha val="43137"/>
                    </a:srgbClr>
                  </a:outerShdw>
                </a:effectLst>
              </a:rPr>
              <a:t> В. И., выполняя полет по авиаразведке в глубоком тылу противника, в р-не г. </a:t>
            </a:r>
            <a:r>
              <a:rPr lang="ru-RU" sz="1300" dirty="0" err="1" smtClean="0">
                <a:effectLst>
                  <a:outerShdw blurRad="38100" dist="38100" dir="2700000" algn="tl">
                    <a:srgbClr val="000000">
                      <a:alpha val="43137"/>
                    </a:srgbClr>
                  </a:outerShdw>
                </a:effectLst>
              </a:rPr>
              <a:t>Киркенес</a:t>
            </a:r>
            <a:r>
              <a:rPr lang="ru-RU" sz="1300" dirty="0" smtClean="0">
                <a:effectLst>
                  <a:outerShdw blurRad="38100" dist="38100" dir="2700000" algn="tl">
                    <a:srgbClr val="000000">
                      <a:alpha val="43137"/>
                    </a:srgbClr>
                  </a:outerShdw>
                </a:effectLst>
              </a:rPr>
              <a:t> (Северная Норвегия) за 11 дней до Указа (02.11.1944 г.) о присвоении ему звания Героя Советского Союза.</a:t>
            </a:r>
          </a:p>
          <a:p>
            <a:pPr marL="88900" indent="274638" algn="just">
              <a:buNone/>
            </a:pPr>
            <a:r>
              <a:rPr lang="ru-RU" sz="1300" dirty="0" smtClean="0">
                <a:effectLst>
                  <a:outerShdw blurRad="38100" dist="38100" dir="2700000" algn="tl">
                    <a:srgbClr val="000000">
                      <a:alpha val="43137"/>
                    </a:srgbClr>
                  </a:outerShdw>
                </a:effectLst>
              </a:rPr>
              <a:t> </a:t>
            </a:r>
            <a:br>
              <a:rPr lang="ru-RU" sz="1300" dirty="0" smtClean="0">
                <a:effectLst>
                  <a:outerShdw blurRad="38100" dist="38100" dir="2700000" algn="tl">
                    <a:srgbClr val="000000">
                      <a:alpha val="43137"/>
                    </a:srgbClr>
                  </a:outerShdw>
                </a:effectLst>
              </a:rPr>
            </a:br>
            <a:endParaRPr lang="ru-RU" sz="1300" dirty="0" smtClean="0">
              <a:effectLst>
                <a:outerShdw blurRad="38100" dist="38100" dir="2700000" algn="tl">
                  <a:srgbClr val="000000">
                    <a:alpha val="43137"/>
                  </a:srgbClr>
                </a:outerShdw>
              </a:effectLst>
            </a:endParaRPr>
          </a:p>
          <a:p>
            <a:pPr marL="88900" indent="274638" algn="just">
              <a:buNone/>
            </a:pPr>
            <a:endParaRPr lang="ru-RU" sz="1300" dirty="0">
              <a:effectLst>
                <a:outerShdw blurRad="38100" dist="38100" dir="2700000" algn="tl">
                  <a:srgbClr val="000000">
                    <a:alpha val="43137"/>
                  </a:srgbClr>
                </a:outerShdw>
              </a:effectLst>
            </a:endParaRPr>
          </a:p>
        </p:txBody>
      </p:sp>
      <p:sp>
        <p:nvSpPr>
          <p:cNvPr id="25602" name="AutoShape 2" descr="https://img.valka.cz/attachments/3140/doncuk.jpe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5604" name="AutoShape 4" descr="https://img.valka.cz/attachments/3140/doncuk.jpe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5606" name="AutoShape 6" descr="https://img.valka.cz/attachments/3140/doncuk.jpe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1" name="Picture 11"/>
          <p:cNvPicPr>
            <a:picLocks noChangeAspect="1" noChangeArrowheads="1"/>
          </p:cNvPicPr>
          <p:nvPr/>
        </p:nvPicPr>
        <p:blipFill>
          <a:blip r:embed="rId4" cstate="print"/>
          <a:srcRect/>
          <a:stretch>
            <a:fillRect/>
          </a:stretch>
        </p:blipFill>
        <p:spPr bwMode="auto">
          <a:xfrm>
            <a:off x="827584" y="260648"/>
            <a:ext cx="720080" cy="1161810"/>
          </a:xfrm>
          <a:prstGeom prst="rect">
            <a:avLst/>
          </a:prstGeom>
          <a:ln>
            <a:noFill/>
          </a:ln>
          <a:effectLst>
            <a:softEdge rad="112500"/>
          </a:effectLst>
        </p:spPr>
      </p:pic>
      <p:pic>
        <p:nvPicPr>
          <p:cNvPr id="12" name="Picture 4" descr="https://img-fotki.yandex.ru/get/47776/200418627.14d/0_169326_6510da50_orig.png"/>
          <p:cNvPicPr>
            <a:picLocks noChangeAspect="1" noChangeArrowheads="1"/>
          </p:cNvPicPr>
          <p:nvPr/>
        </p:nvPicPr>
        <p:blipFill>
          <a:blip r:embed="rId5"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4400" dirty="0" smtClean="0"/>
              <a:t>КИСЛЯКОВ ВАСИЛИЙ ПАВЛОВИЧ </a:t>
            </a:r>
            <a:endParaRPr lang="ru-RU" dirty="0"/>
          </a:p>
        </p:txBody>
      </p:sp>
      <p:sp>
        <p:nvSpPr>
          <p:cNvPr id="3" name="Содержимое 2"/>
          <p:cNvSpPr>
            <a:spLocks noGrp="1"/>
          </p:cNvSpPr>
          <p:nvPr>
            <p:ph idx="1"/>
          </p:nvPr>
        </p:nvSpPr>
        <p:spPr>
          <a:xfrm>
            <a:off x="4572000" y="1600200"/>
            <a:ext cx="4114800" cy="4709160"/>
          </a:xfrm>
        </p:spPr>
        <p:txBody>
          <a:bodyPr>
            <a:noAutofit/>
          </a:bodyPr>
          <a:lstStyle/>
          <a:p>
            <a:pPr marL="87313" indent="276225" algn="just">
              <a:spcBef>
                <a:spcPts val="0"/>
              </a:spcBef>
              <a:buNone/>
            </a:pPr>
            <a:r>
              <a:rPr lang="ru-RU" sz="1300" dirty="0" smtClean="0">
                <a:effectLst>
                  <a:outerShdw blurRad="38100" dist="38100" dir="2700000" algn="tl">
                    <a:srgbClr val="000000">
                      <a:alpha val="43137"/>
                    </a:srgbClr>
                  </a:outerShdw>
                </a:effectLst>
              </a:rPr>
              <a:t>Василий Павлович </a:t>
            </a:r>
            <a:r>
              <a:rPr lang="ru-RU" sz="1300" b="1" dirty="0" smtClean="0">
                <a:effectLst>
                  <a:outerShdw blurRad="38100" dist="38100" dir="2700000" algn="tl">
                    <a:srgbClr val="000000">
                      <a:alpha val="43137"/>
                    </a:srgbClr>
                  </a:outerShdw>
                </a:effectLst>
              </a:rPr>
              <a:t>р</a:t>
            </a:r>
            <a:r>
              <a:rPr lang="ru-RU" sz="1300" dirty="0" smtClean="0">
                <a:effectLst>
                  <a:outerShdw blurRad="38100" dist="38100" dir="2700000" algn="tl">
                    <a:srgbClr val="000000">
                      <a:alpha val="43137"/>
                    </a:srgbClr>
                  </a:outerShdw>
                </a:effectLst>
              </a:rPr>
              <a:t>одился в с. Среднее </a:t>
            </a:r>
            <a:r>
              <a:rPr lang="ru-RU" sz="1300" dirty="0" err="1" smtClean="0">
                <a:effectLst>
                  <a:outerShdw blurRad="38100" dist="38100" dir="2700000" algn="tl">
                    <a:srgbClr val="000000">
                      <a:alpha val="43137"/>
                    </a:srgbClr>
                  </a:outerShdw>
                </a:effectLst>
              </a:rPr>
              <a:t>Бугаево</a:t>
            </a:r>
            <a:r>
              <a:rPr lang="ru-RU" sz="1300" dirty="0" smtClean="0">
                <a:effectLst>
                  <a:outerShdw blurRad="38100" dist="38100" dir="2700000" algn="tl">
                    <a:srgbClr val="000000">
                      <a:alpha val="43137"/>
                    </a:srgbClr>
                  </a:outerShdw>
                </a:effectLst>
              </a:rPr>
              <a:t> </a:t>
            </a:r>
            <a:r>
              <a:rPr lang="ru-RU" sz="1300" dirty="0" err="1" smtClean="0">
                <a:effectLst>
                  <a:outerShdw blurRad="38100" dist="38100" dir="2700000" algn="tl">
                    <a:srgbClr val="000000">
                      <a:alpha val="43137"/>
                    </a:srgbClr>
                  </a:outerShdw>
                </a:effectLst>
              </a:rPr>
              <a:t>Усть-Цилемского</a:t>
            </a:r>
            <a:r>
              <a:rPr lang="ru-RU" sz="1300" dirty="0" smtClean="0">
                <a:effectLst>
                  <a:outerShdw blurRad="38100" dist="38100" dir="2700000" algn="tl">
                    <a:srgbClr val="000000">
                      <a:alpha val="43137"/>
                    </a:srgbClr>
                  </a:outerShdw>
                </a:effectLst>
              </a:rPr>
              <a:t> р-на Коми АССР. </a:t>
            </a:r>
          </a:p>
          <a:p>
            <a:pPr marL="87313" indent="276225" algn="just">
              <a:spcBef>
                <a:spcPts val="0"/>
              </a:spcBef>
              <a:buNone/>
            </a:pPr>
            <a:r>
              <a:rPr lang="ru-RU" sz="1300" dirty="0" smtClean="0">
                <a:effectLst>
                  <a:outerShdw blurRad="38100" dist="38100" dir="2700000" algn="tl">
                    <a:srgbClr val="000000">
                      <a:alpha val="43137"/>
                    </a:srgbClr>
                  </a:outerShdw>
                </a:effectLst>
              </a:rPr>
              <a:t>В Военно-Морской Флот призван в 1937 г. Прошел войну с первого дня до последнего. Воевал на Карельском фронте, затем в составе морской пехоты Дунайской флотилии. Окончил курсы усовершенствования Командного состава Северного Флота (1942).</a:t>
            </a:r>
          </a:p>
          <a:p>
            <a:pPr marL="87313" indent="276225" algn="just">
              <a:spcBef>
                <a:spcPts val="0"/>
              </a:spcBef>
              <a:buNone/>
            </a:pPr>
            <a:r>
              <a:rPr lang="ru-RU" sz="1300" dirty="0" smtClean="0">
                <a:effectLst>
                  <a:outerShdw blurRad="38100" dist="38100" dir="2700000" algn="tl">
                    <a:srgbClr val="000000">
                      <a:alpha val="43137"/>
                    </a:srgbClr>
                  </a:outerShdw>
                </a:effectLst>
              </a:rPr>
              <a:t>В июле 1941 г. командир отделения добровольческого отряда морской пехоты Северного флота сержант В. П. Кисляков получил приказ удержать одну из со­пок в районе устья реки Западная Лица. Когда противник показался на склоне сопки, отделение Кислякова открыло огонь, завязался бой, но силы были не равны. Боеприпасы были на исходе, многие бойцы ранены, и Кисляков приказал бойцам отойти, а сам остался. Разгорелся жаркий бой. Когда пришло подкрепление, на подступах к высоте наши бойцы насчитали более ста фашистских трупов.</a:t>
            </a:r>
          </a:p>
          <a:p>
            <a:pPr marL="87313" indent="276225" algn="just">
              <a:spcBef>
                <a:spcPts val="0"/>
              </a:spcBef>
              <a:buNone/>
            </a:pPr>
            <a:r>
              <a:rPr lang="ru-RU" sz="1300" dirty="0" smtClean="0">
                <a:effectLst>
                  <a:outerShdw blurRad="38100" dist="38100" dir="2700000" algn="tl">
                    <a:srgbClr val="000000">
                      <a:alpha val="43137"/>
                    </a:srgbClr>
                  </a:outerShdw>
                </a:effectLst>
              </a:rPr>
              <a:t>13 августа 1941 г. В. П. Кислякову было присвоено звание Героя Советского Союза. </a:t>
            </a:r>
          </a:p>
          <a:p>
            <a:pPr marL="87313" indent="276225" algn="just">
              <a:spcBef>
                <a:spcPts val="0"/>
              </a:spcBef>
              <a:buNone/>
            </a:pPr>
            <a:r>
              <a:rPr lang="ru-RU" sz="1300" dirty="0" smtClean="0">
                <a:effectLst>
                  <a:outerShdw blurRad="38100" dist="38100" dir="2700000" algn="tl">
                    <a:srgbClr val="000000">
                      <a:alpha val="43137"/>
                    </a:srgbClr>
                  </a:outerShdw>
                </a:effectLst>
              </a:rPr>
              <a:t>Умер 1 декабря 1990 г. в Москве. </a:t>
            </a:r>
          </a:p>
          <a:p>
            <a:pPr marL="87313" indent="276225" algn="just">
              <a:spcBef>
                <a:spcPts val="0"/>
              </a:spcBef>
              <a:buNone/>
            </a:pPr>
            <a:endParaRPr lang="ru-RU" sz="1300" dirty="0">
              <a:effectLst>
                <a:outerShdw blurRad="38100" dist="38100" dir="2700000" algn="tl">
                  <a:srgbClr val="000000">
                    <a:alpha val="43137"/>
                  </a:srgbClr>
                </a:outerShdw>
              </a:effectLst>
            </a:endParaRPr>
          </a:p>
        </p:txBody>
      </p:sp>
      <p:pic>
        <p:nvPicPr>
          <p:cNvPr id="112642" name="Picture 2" descr="http://www.russiapost.su/wp-content/uploads/2013/10/kislakov.jpg"/>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77000"/>
                    </a14:imgEffect>
                    <a14:imgEffect>
                      <a14:brightnessContrast bright="19000" contrast="2000"/>
                    </a14:imgEffect>
                  </a14:imgLayer>
                </a14:imgProps>
              </a:ext>
            </a:extLst>
          </a:blip>
          <a:srcRect l="2455" t="1796" r="4274" b="3032"/>
          <a:stretch>
            <a:fillRect/>
          </a:stretch>
        </p:blipFill>
        <p:spPr bwMode="auto">
          <a:xfrm>
            <a:off x="827584" y="1628800"/>
            <a:ext cx="2880000" cy="4016842"/>
          </a:xfrm>
          <a:prstGeom prst="rect">
            <a:avLst/>
          </a:prstGeom>
          <a:ln>
            <a:noFill/>
          </a:ln>
          <a:effectLst>
            <a:outerShdw blurRad="292100" dist="139700" dir="2700000" algn="tl" rotWithShape="0">
              <a:srgbClr val="333333">
                <a:alpha val="65000"/>
              </a:srgbClr>
            </a:outerShdw>
          </a:effectLst>
        </p:spPr>
      </p:pic>
      <p:pic>
        <p:nvPicPr>
          <p:cNvPr id="8" name="Picture 11"/>
          <p:cNvPicPr>
            <a:picLocks noChangeAspect="1" noChangeArrowheads="1"/>
          </p:cNvPicPr>
          <p:nvPr/>
        </p:nvPicPr>
        <p:blipFill>
          <a:blip r:embed="rId4"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5"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КОНЯШКИН МАКСИМ МИХАЙЛОВИЧ</a:t>
            </a:r>
            <a:endParaRPr lang="ru-RU" dirty="0"/>
          </a:p>
        </p:txBody>
      </p:sp>
      <p:sp>
        <p:nvSpPr>
          <p:cNvPr id="3" name="Содержимое 2"/>
          <p:cNvSpPr>
            <a:spLocks noGrp="1"/>
          </p:cNvSpPr>
          <p:nvPr>
            <p:ph idx="1"/>
          </p:nvPr>
        </p:nvSpPr>
        <p:spPr>
          <a:xfrm>
            <a:off x="4572000" y="1556792"/>
            <a:ext cx="4125144" cy="4709160"/>
          </a:xfrm>
        </p:spPr>
        <p:txBody>
          <a:bodyPr>
            <a:normAutofit/>
          </a:bodyPr>
          <a:lstStyle/>
          <a:p>
            <a:pPr marL="88900" indent="274638" algn="just">
              <a:buNone/>
            </a:pPr>
            <a:r>
              <a:rPr lang="ru-RU" sz="1300" dirty="0" smtClean="0">
                <a:effectLst>
                  <a:outerShdw blurRad="38100" dist="38100" dir="2700000" algn="tl">
                    <a:srgbClr val="000000">
                      <a:alpha val="43137"/>
                    </a:srgbClr>
                  </a:outerShdw>
                </a:effectLst>
              </a:rPr>
              <a:t>Максим Михайлович</a:t>
            </a:r>
            <a:r>
              <a:rPr lang="ru-RU" sz="1300" b="1" dirty="0" smtClean="0">
                <a:effectLst>
                  <a:outerShdw blurRad="38100" dist="38100" dir="2700000" algn="tl">
                    <a:srgbClr val="000000">
                      <a:alpha val="43137"/>
                    </a:srgbClr>
                  </a:outerShdw>
                </a:effectLst>
              </a:rPr>
              <a:t> р</a:t>
            </a:r>
            <a:r>
              <a:rPr lang="ru-RU" sz="1300" dirty="0" smtClean="0">
                <a:effectLst>
                  <a:outerShdw blurRad="38100" dist="38100" dir="2700000" algn="tl">
                    <a:srgbClr val="000000">
                      <a:alpha val="43137"/>
                    </a:srgbClr>
                  </a:outerShdw>
                </a:effectLst>
              </a:rPr>
              <a:t>одился 18 ноября 1924 г. в с.Новые Выселки </a:t>
            </a:r>
            <a:r>
              <a:rPr lang="ru-RU" sz="1300" dirty="0" err="1" smtClean="0">
                <a:effectLst>
                  <a:outerShdw blurRad="38100" dist="38100" dir="2700000" algn="tl">
                    <a:srgbClr val="000000">
                      <a:alpha val="43137"/>
                    </a:srgbClr>
                  </a:outerShdw>
                </a:effectLst>
              </a:rPr>
              <a:t>Зубово-Полянского</a:t>
            </a:r>
            <a:r>
              <a:rPr lang="ru-RU" sz="1300" dirty="0" smtClean="0">
                <a:effectLst>
                  <a:outerShdw blurRad="38100" dist="38100" dir="2700000" algn="tl">
                    <a:srgbClr val="000000">
                      <a:alpha val="43137"/>
                    </a:srgbClr>
                  </a:outerShdw>
                </a:effectLst>
              </a:rPr>
              <a:t> р-на Мордовской АССР в семье крестьянина. Окончил неполную среднюю школу. Работал в колхозе.</a:t>
            </a:r>
          </a:p>
          <a:p>
            <a:pPr marL="88900" indent="274638" algn="just">
              <a:buNone/>
            </a:pPr>
            <a:r>
              <a:rPr lang="ru-RU" sz="1300" dirty="0" smtClean="0">
                <a:effectLst>
                  <a:outerShdw blurRad="38100" dist="38100" dir="2700000" algn="tl">
                    <a:srgbClr val="000000">
                      <a:alpha val="43137"/>
                    </a:srgbClr>
                  </a:outerShdw>
                </a:effectLst>
              </a:rPr>
              <a:t>В Красной Армии с мая 1942 г. Наводчик орудия 1431-го легкого артполка (49-я легкая </a:t>
            </a:r>
            <a:r>
              <a:rPr lang="ru-RU" sz="1300" dirty="0" err="1" smtClean="0">
                <a:effectLst>
                  <a:outerShdw blurRad="38100" dist="38100" dir="2700000" algn="tl">
                    <a:srgbClr val="000000">
                      <a:alpha val="43137"/>
                    </a:srgbClr>
                  </a:outerShdw>
                </a:effectLst>
              </a:rPr>
              <a:t>артбригада</a:t>
            </a:r>
            <a:r>
              <a:rPr lang="ru-RU" sz="1300" dirty="0" smtClean="0">
                <a:effectLst>
                  <a:outerShdw blurRad="38100" dist="38100" dir="2700000" algn="tl">
                    <a:srgbClr val="000000">
                      <a:alpha val="43137"/>
                    </a:srgbClr>
                  </a:outerShdw>
                </a:effectLst>
              </a:rPr>
              <a:t>, 16-я </a:t>
            </a:r>
            <a:r>
              <a:rPr lang="ru-RU" sz="1300" dirty="0" err="1" smtClean="0">
                <a:effectLst>
                  <a:outerShdw blurRad="38100" dist="38100" dir="2700000" algn="tl">
                    <a:srgbClr val="000000">
                      <a:alpha val="43137"/>
                    </a:srgbClr>
                  </a:outerShdw>
                </a:effectLst>
              </a:rPr>
              <a:t>артдивизия</a:t>
            </a:r>
            <a:r>
              <a:rPr lang="ru-RU" sz="1300" dirty="0" smtClean="0">
                <a:effectLst>
                  <a:outerShdw blurRad="38100" dist="38100" dir="2700000" algn="tl">
                    <a:srgbClr val="000000">
                      <a:alpha val="43137"/>
                    </a:srgbClr>
                  </a:outerShdw>
                </a:effectLst>
              </a:rPr>
              <a:t> прорыва, 53-я армия, 2-й Украинский фронт) младший сержант </a:t>
            </a:r>
            <a:r>
              <a:rPr lang="ru-RU" sz="1300" dirty="0" err="1" smtClean="0">
                <a:effectLst>
                  <a:outerShdw blurRad="38100" dist="38100" dir="2700000" algn="tl">
                    <a:srgbClr val="000000">
                      <a:alpha val="43137"/>
                    </a:srgbClr>
                  </a:outerShdw>
                </a:effectLst>
              </a:rPr>
              <a:t>Коняшкин</a:t>
            </a:r>
            <a:r>
              <a:rPr lang="ru-RU" sz="1300" dirty="0" smtClean="0">
                <a:effectLst>
                  <a:outerShdw blurRad="38100" dist="38100" dir="2700000" algn="tl">
                    <a:srgbClr val="000000">
                      <a:alpha val="43137"/>
                    </a:srgbClr>
                  </a:outerShdw>
                </a:effectLst>
              </a:rPr>
              <a:t> М.М. отличился 11-13.02.1944 г. в боях в районе железнодорожной станции Звенигородка, </a:t>
            </a:r>
            <a:r>
              <a:rPr lang="ru-RU" sz="1300" dirty="0" err="1" smtClean="0">
                <a:effectLst>
                  <a:outerShdw blurRad="38100" dist="38100" dir="2700000" algn="tl">
                    <a:srgbClr val="000000">
                      <a:alpha val="43137"/>
                    </a:srgbClr>
                  </a:outerShdw>
                </a:effectLst>
              </a:rPr>
              <a:t>с.Скалеватка</a:t>
            </a:r>
            <a:r>
              <a:rPr lang="ru-RU" sz="1300" dirty="0" smtClean="0">
                <a:effectLst>
                  <a:outerShdw blurRad="38100" dist="38100" dir="2700000" algn="tl">
                    <a:srgbClr val="000000">
                      <a:alpha val="43137"/>
                    </a:srgbClr>
                  </a:outerShdw>
                </a:effectLst>
              </a:rPr>
              <a:t>, </a:t>
            </a:r>
            <a:r>
              <a:rPr lang="ru-RU" sz="1300" dirty="0" err="1" smtClean="0">
                <a:effectLst>
                  <a:outerShdw blurRad="38100" dist="38100" dir="2700000" algn="tl">
                    <a:srgbClr val="000000">
                      <a:alpha val="43137"/>
                    </a:srgbClr>
                  </a:outerShdw>
                </a:effectLst>
              </a:rPr>
              <a:t>пгт</a:t>
            </a:r>
            <a:r>
              <a:rPr lang="ru-RU" sz="1300" dirty="0" smtClean="0">
                <a:effectLst>
                  <a:outerShdw blurRad="38100" dist="38100" dir="2700000" algn="tl">
                    <a:srgbClr val="000000">
                      <a:alpha val="43137"/>
                    </a:srgbClr>
                  </a:outerShdw>
                </a:effectLst>
              </a:rPr>
              <a:t>. </a:t>
            </a:r>
            <a:r>
              <a:rPr lang="ru-RU" sz="1300" dirty="0" err="1" smtClean="0">
                <a:effectLst>
                  <a:outerShdw blurRad="38100" dist="38100" dir="2700000" algn="tl">
                    <a:srgbClr val="000000">
                      <a:alpha val="43137"/>
                    </a:srgbClr>
                  </a:outerShdw>
                </a:effectLst>
              </a:rPr>
              <a:t>Юрковка</a:t>
            </a:r>
            <a:r>
              <a:rPr lang="ru-RU" sz="1300" dirty="0" smtClean="0">
                <a:effectLst>
                  <a:outerShdw blurRad="38100" dist="38100" dir="2700000" algn="tl">
                    <a:srgbClr val="000000">
                      <a:alpha val="43137"/>
                    </a:srgbClr>
                  </a:outerShdw>
                </a:effectLst>
              </a:rPr>
              <a:t> (</a:t>
            </a:r>
            <a:r>
              <a:rPr lang="ru-RU" sz="1300" dirty="0" err="1" smtClean="0">
                <a:effectLst>
                  <a:outerShdw blurRad="38100" dist="38100" dir="2700000" algn="tl">
                    <a:srgbClr val="000000">
                      <a:alpha val="43137"/>
                    </a:srgbClr>
                  </a:outerShdw>
                </a:effectLst>
              </a:rPr>
              <a:t>Звенигородский</a:t>
            </a:r>
            <a:r>
              <a:rPr lang="ru-RU" sz="1300" dirty="0" smtClean="0">
                <a:effectLst>
                  <a:outerShdw blurRad="38100" dist="38100" dir="2700000" algn="tl">
                    <a:srgbClr val="000000">
                      <a:alpha val="43137"/>
                    </a:srgbClr>
                  </a:outerShdw>
                </a:effectLst>
              </a:rPr>
              <a:t> р-н Черкасской обл.). За это время уничтожено 4 танка, 3 БТР и много гитлеровцев. Был ранен, но не покинул поле боя. Звание Героя Советского Союза присвоено 13.09.1944 г.</a:t>
            </a:r>
          </a:p>
          <a:p>
            <a:pPr marL="88900" indent="274638" algn="just">
              <a:buNone/>
            </a:pPr>
            <a:r>
              <a:rPr lang="ru-RU" sz="1300" dirty="0" smtClean="0">
                <a:effectLst>
                  <a:outerShdw blurRad="38100" dist="38100" dir="2700000" algn="tl">
                    <a:srgbClr val="000000">
                      <a:alpha val="43137"/>
                    </a:srgbClr>
                  </a:outerShdw>
                </a:effectLst>
              </a:rPr>
              <a:t>Демобилизован после войны. Работал мостовым мастером Елецкой дистанции пути Воркутинского отделения Северной железной дороги.</a:t>
            </a:r>
          </a:p>
          <a:p>
            <a:pPr marL="88900" indent="274638" algn="just">
              <a:buNone/>
            </a:pPr>
            <a:r>
              <a:rPr lang="ru-RU" sz="1300" dirty="0" smtClean="0">
                <a:effectLst>
                  <a:outerShdw blurRad="38100" dist="38100" dir="2700000" algn="tl">
                    <a:srgbClr val="000000">
                      <a:alpha val="43137"/>
                    </a:srgbClr>
                  </a:outerShdw>
                </a:effectLst>
              </a:rPr>
              <a:t>Награжден орденами Ленина, Отечественной войны 1 ст., Славы 3 ст., медалями.</a:t>
            </a:r>
          </a:p>
          <a:p>
            <a:pPr marL="88900" indent="274638" algn="just">
              <a:buNone/>
            </a:pPr>
            <a:r>
              <a:rPr lang="ru-RU" sz="1300" dirty="0" smtClean="0">
                <a:effectLst>
                  <a:outerShdw blurRad="38100" dist="38100" dir="2700000" algn="tl">
                    <a:srgbClr val="000000">
                      <a:alpha val="43137"/>
                    </a:srgbClr>
                  </a:outerShdw>
                </a:effectLst>
              </a:rPr>
              <a:t>Из Республики Коми выбыл в г.Запорожье УССР. </a:t>
            </a:r>
          </a:p>
          <a:p>
            <a:pPr marL="88900" indent="274638" algn="just"/>
            <a:endParaRPr lang="ru-RU" sz="1300" dirty="0">
              <a:effectLst>
                <a:outerShdw blurRad="38100" dist="38100" dir="2700000" algn="tl">
                  <a:srgbClr val="000000">
                    <a:alpha val="43137"/>
                  </a:srgbClr>
                </a:outerShdw>
              </a:effectLst>
            </a:endParaRPr>
          </a:p>
        </p:txBody>
      </p:sp>
      <p:pic>
        <p:nvPicPr>
          <p:cNvPr id="113666" name="Picture 2" descr="http://900igr.net/up/datai/170656/0015-033-.png"/>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50000"/>
                    </a14:imgEffect>
                    <a14:imgEffect>
                      <a14:brightnessContrast bright="-9000" contrast="26000"/>
                    </a14:imgEffect>
                  </a14:imgLayer>
                </a14:imgProps>
              </a:ext>
            </a:extLst>
          </a:blip>
          <a:srcRect/>
          <a:stretch>
            <a:fillRect/>
          </a:stretch>
        </p:blipFill>
        <p:spPr bwMode="auto">
          <a:xfrm>
            <a:off x="827584" y="1628800"/>
            <a:ext cx="2880000" cy="4220378"/>
          </a:xfrm>
          <a:prstGeom prst="rect">
            <a:avLst/>
          </a:prstGeom>
          <a:ln>
            <a:noFill/>
          </a:ln>
          <a:effectLst>
            <a:outerShdw blurRad="292100" dist="139700" dir="2700000" algn="tl" rotWithShape="0">
              <a:srgbClr val="333333">
                <a:alpha val="65000"/>
              </a:srgbClr>
            </a:outerShdw>
          </a:effectLst>
        </p:spPr>
      </p:pic>
      <p:pic>
        <p:nvPicPr>
          <p:cNvPr id="8" name="Picture 11"/>
          <p:cNvPicPr>
            <a:picLocks noChangeAspect="1" noChangeArrowheads="1"/>
          </p:cNvPicPr>
          <p:nvPr/>
        </p:nvPicPr>
        <p:blipFill>
          <a:blip r:embed="rId4"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5"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65000"/>
                    </a14:imgEffect>
                    <a14:imgEffect>
                      <a14:colorTemperature colorTemp="6925"/>
                    </a14:imgEffect>
                    <a14:imgEffect>
                      <a14:saturation sat="155000"/>
                    </a14:imgEffect>
                    <a14:imgEffect>
                      <a14:brightnessContrast bright="-10000" contrast="12000"/>
                    </a14:imgEffect>
                  </a14:imgLayer>
                </a14:imgProps>
              </a:ext>
              <a:ext uri="{28A0092B-C50C-407E-A947-70E740481C1C}">
                <a14:useLocalDpi xmlns:a14="http://schemas.microsoft.com/office/drawing/2010/main" val="0"/>
              </a:ext>
            </a:extLst>
          </a:blip>
          <a:srcRect/>
          <a:stretch>
            <a:fillRect/>
          </a:stretch>
        </p:blipFill>
        <p:spPr bwMode="auto">
          <a:xfrm>
            <a:off x="827584" y="1628800"/>
            <a:ext cx="2880000" cy="432674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Заголовок 1"/>
          <p:cNvSpPr>
            <a:spLocks noGrp="1"/>
          </p:cNvSpPr>
          <p:nvPr>
            <p:ph type="title"/>
          </p:nvPr>
        </p:nvSpPr>
        <p:spPr/>
        <p:txBody>
          <a:bodyPr>
            <a:normAutofit fontScale="90000"/>
          </a:bodyPr>
          <a:lstStyle/>
          <a:p>
            <a:r>
              <a:rPr lang="ru-RU" dirty="0" smtClean="0"/>
              <a:t>ЛЕШАНОВ </a:t>
            </a:r>
            <a:br>
              <a:rPr lang="ru-RU" dirty="0" smtClean="0"/>
            </a:br>
            <a:r>
              <a:rPr lang="ru-RU" dirty="0" smtClean="0"/>
              <a:t>ИВАН ПЕТРОВИЧ </a:t>
            </a:r>
            <a:endParaRPr lang="ru-RU" dirty="0"/>
          </a:p>
        </p:txBody>
      </p:sp>
      <p:sp>
        <p:nvSpPr>
          <p:cNvPr id="3" name="Содержимое 2"/>
          <p:cNvSpPr>
            <a:spLocks noGrp="1"/>
          </p:cNvSpPr>
          <p:nvPr>
            <p:ph idx="1"/>
          </p:nvPr>
        </p:nvSpPr>
        <p:spPr>
          <a:xfrm>
            <a:off x="4572000" y="1600200"/>
            <a:ext cx="4114800" cy="4709160"/>
          </a:xfrm>
        </p:spPr>
        <p:txBody>
          <a:bodyPr>
            <a:noAutofit/>
          </a:bodyPr>
          <a:lstStyle/>
          <a:p>
            <a:pPr marL="87313" indent="268288" algn="just">
              <a:spcBef>
                <a:spcPts val="0"/>
              </a:spcBef>
              <a:buNone/>
            </a:pPr>
            <a:r>
              <a:rPr lang="ru-RU" sz="1300" dirty="0" smtClean="0">
                <a:effectLst>
                  <a:outerShdw blurRad="38100" dist="38100" dir="2700000" algn="tl">
                    <a:srgbClr val="000000">
                      <a:alpha val="43137"/>
                    </a:srgbClr>
                  </a:outerShdw>
                </a:effectLst>
              </a:rPr>
              <a:t>Иван Петрович </a:t>
            </a:r>
            <a:r>
              <a:rPr lang="ru-RU" sz="1300" b="1" dirty="0" smtClean="0">
                <a:effectLst>
                  <a:outerShdw blurRad="38100" dist="38100" dir="2700000" algn="tl">
                    <a:srgbClr val="000000">
                      <a:alpha val="43137"/>
                    </a:srgbClr>
                  </a:outerShdw>
                </a:effectLst>
              </a:rPr>
              <a:t>р</a:t>
            </a:r>
            <a:r>
              <a:rPr lang="ru-RU" sz="1300" dirty="0" smtClean="0">
                <a:effectLst>
                  <a:outerShdw blurRad="38100" dist="38100" dir="2700000" algn="tl">
                    <a:srgbClr val="000000">
                      <a:alpha val="43137"/>
                    </a:srgbClr>
                  </a:outerShdw>
                </a:effectLst>
              </a:rPr>
              <a:t>одился 29 июня 1920 г. в дер. </a:t>
            </a:r>
            <a:r>
              <a:rPr lang="ru-RU" sz="1300" dirty="0" err="1" smtClean="0">
                <a:effectLst>
                  <a:outerShdw blurRad="38100" dist="38100" dir="2700000" algn="tl">
                    <a:srgbClr val="000000">
                      <a:alpha val="43137"/>
                    </a:srgbClr>
                  </a:outerShdw>
                </a:effectLst>
              </a:rPr>
              <a:t>Сабельское</a:t>
            </a:r>
            <a:r>
              <a:rPr lang="ru-RU" sz="1300" dirty="0" smtClean="0">
                <a:effectLst>
                  <a:outerShdw blurRad="38100" dist="38100" dir="2700000" algn="tl">
                    <a:srgbClr val="000000">
                      <a:alpha val="43137"/>
                    </a:srgbClr>
                  </a:outerShdw>
                </a:effectLst>
              </a:rPr>
              <a:t>, ныне </a:t>
            </a:r>
            <a:r>
              <a:rPr lang="ru-RU" sz="1300" dirty="0" err="1" smtClean="0">
                <a:effectLst>
                  <a:outerShdw blurRad="38100" dist="38100" dir="2700000" algn="tl">
                    <a:srgbClr val="000000">
                      <a:alpha val="43137"/>
                    </a:srgbClr>
                  </a:outerShdw>
                </a:effectLst>
              </a:rPr>
              <a:t>Брейтовского</a:t>
            </a:r>
            <a:r>
              <a:rPr lang="ru-RU" sz="1300" dirty="0" smtClean="0">
                <a:effectLst>
                  <a:outerShdw blurRad="38100" dist="38100" dir="2700000" algn="tl">
                    <a:srgbClr val="000000">
                      <a:alpha val="43137"/>
                    </a:srgbClr>
                  </a:outerShdw>
                </a:effectLst>
              </a:rPr>
              <a:t> района Ярославской области. В Советской Армии с 1940 г.</a:t>
            </a:r>
          </a:p>
          <a:p>
            <a:pPr marL="87313" indent="268288" algn="just">
              <a:spcBef>
                <a:spcPts val="0"/>
              </a:spcBef>
              <a:buNone/>
            </a:pPr>
            <a:r>
              <a:rPr lang="ru-RU" sz="1300" dirty="0" smtClean="0">
                <a:effectLst>
                  <a:outerShdw blurRad="38100" dist="38100" dir="2700000" algn="tl">
                    <a:srgbClr val="000000">
                      <a:alpha val="43137"/>
                    </a:srgbClr>
                  </a:outerShdw>
                </a:effectLst>
              </a:rPr>
              <a:t>Участник Великой Отечественной войны с июня 1941 г. Наводчик орудия 465-го стр. полка (167-я стр. див., 38-я армия, Воронежский фронт), рядовой. </a:t>
            </a:r>
            <a:r>
              <a:rPr lang="ru-RU" sz="1300" dirty="0" err="1" smtClean="0">
                <a:effectLst>
                  <a:outerShdw blurRad="38100" dist="38100" dir="2700000" algn="tl">
                    <a:srgbClr val="000000">
                      <a:alpha val="43137"/>
                    </a:srgbClr>
                  </a:outerShdw>
                </a:effectLst>
              </a:rPr>
              <a:t>Лешанов</a:t>
            </a:r>
            <a:r>
              <a:rPr lang="ru-RU" sz="1300" dirty="0" smtClean="0">
                <a:effectLst>
                  <a:outerShdw blurRad="38100" dist="38100" dir="2700000" algn="tl">
                    <a:srgbClr val="000000">
                      <a:alpha val="43137"/>
                    </a:srgbClr>
                  </a:outerShdw>
                </a:effectLst>
              </a:rPr>
              <a:t> в ночь на 30.09.1943 г. в районе с. Вышгород (ныне город Киев, обл.) огнем орудия обеспечивал переправу подразделений через Днепр. В боях на плацдарме 12-13 октября огнем прямой наводкой у с. </a:t>
            </a:r>
            <a:r>
              <a:rPr lang="ru-RU" sz="1300" dirty="0" err="1" smtClean="0">
                <a:effectLst>
                  <a:outerShdw blurRad="38100" dist="38100" dir="2700000" algn="tl">
                    <a:srgbClr val="000000">
                      <a:alpha val="43137"/>
                    </a:srgbClr>
                  </a:outerShdw>
                </a:effectLst>
              </a:rPr>
              <a:t>Лютеж</a:t>
            </a:r>
            <a:r>
              <a:rPr lang="ru-RU" sz="1300" dirty="0" smtClean="0">
                <a:effectLst>
                  <a:outerShdw blurRad="38100" dist="38100" dir="2700000" algn="tl">
                    <a:srgbClr val="000000">
                      <a:alpha val="43137"/>
                    </a:srgbClr>
                  </a:outerShdw>
                </a:effectLst>
              </a:rPr>
              <a:t> (</a:t>
            </a:r>
            <a:r>
              <a:rPr lang="ru-RU" sz="1300" dirty="0" err="1" smtClean="0">
                <a:effectLst>
                  <a:outerShdw blurRad="38100" dist="38100" dir="2700000" algn="tl">
                    <a:srgbClr val="000000">
                      <a:alpha val="43137"/>
                    </a:srgbClr>
                  </a:outerShdw>
                </a:effectLst>
              </a:rPr>
              <a:t>Вышгородский</a:t>
            </a:r>
            <a:r>
              <a:rPr lang="ru-RU" sz="1300" dirty="0" smtClean="0">
                <a:effectLst>
                  <a:outerShdw blurRad="38100" dist="38100" dir="2700000" algn="tl">
                    <a:srgbClr val="000000">
                      <a:alpha val="43137"/>
                    </a:srgbClr>
                  </a:outerShdw>
                </a:effectLst>
              </a:rPr>
              <a:t> район) уничтожал контратакующие подразделения противника, обеспечивал продвижение своей пехоты и закрепление ее на новом рубеже. Звание Героя Советского Союза присвоено 09.02.1944 г.</a:t>
            </a:r>
          </a:p>
          <a:p>
            <a:pPr marL="87313" indent="268288" algn="just">
              <a:spcBef>
                <a:spcPts val="0"/>
              </a:spcBef>
              <a:buNone/>
            </a:pPr>
            <a:r>
              <a:rPr lang="ru-RU" sz="1300" dirty="0" smtClean="0">
                <a:effectLst>
                  <a:outerShdw blurRad="38100" dist="38100" dir="2700000" algn="tl">
                    <a:srgbClr val="000000">
                      <a:alpha val="43137"/>
                    </a:srgbClr>
                  </a:outerShdw>
                </a:effectLst>
              </a:rPr>
              <a:t>В 1959 году Иван Петрович переезжает на жительство в Коми АССР. Из 56 лет своей жизни — 17 он жил в селе Гам </a:t>
            </a:r>
            <a:r>
              <a:rPr lang="ru-RU" sz="1300" dirty="0" err="1" smtClean="0">
                <a:effectLst>
                  <a:outerShdw blurRad="38100" dist="38100" dir="2700000" algn="tl">
                    <a:srgbClr val="000000">
                      <a:alpha val="43137"/>
                    </a:srgbClr>
                  </a:outerShdw>
                </a:effectLst>
              </a:rPr>
              <a:t>Усть-Вымского</a:t>
            </a:r>
            <a:r>
              <a:rPr lang="ru-RU" sz="1300" dirty="0" smtClean="0">
                <a:effectLst>
                  <a:outerShdw blurRad="38100" dist="38100" dir="2700000" algn="tl">
                    <a:srgbClr val="000000">
                      <a:alpha val="43137"/>
                    </a:srgbClr>
                  </a:outerShdw>
                </a:effectLst>
              </a:rPr>
              <a:t> р-на и трудился на различных участках производства: на сплавных работах, в торговле и на </a:t>
            </a:r>
            <a:r>
              <a:rPr lang="ru-RU" sz="1300" dirty="0" err="1" smtClean="0">
                <a:effectLst>
                  <a:outerShdw blurRad="38100" dist="38100" dir="2700000" algn="tl">
                    <a:srgbClr val="000000">
                      <a:alpha val="43137"/>
                    </a:srgbClr>
                  </a:outerShdw>
                </a:effectLst>
              </a:rPr>
              <a:t>Жешартском</a:t>
            </a:r>
            <a:r>
              <a:rPr lang="ru-RU" sz="1300" dirty="0" smtClean="0">
                <a:effectLst>
                  <a:outerShdw blurRad="38100" dist="38100" dir="2700000" algn="tl">
                    <a:srgbClr val="000000">
                      <a:alpha val="43137"/>
                    </a:srgbClr>
                  </a:outerShdw>
                </a:effectLst>
              </a:rPr>
              <a:t> фанерном заводе.</a:t>
            </a:r>
          </a:p>
          <a:p>
            <a:pPr marL="87313" indent="268288" algn="just">
              <a:spcBef>
                <a:spcPts val="0"/>
              </a:spcBef>
              <a:buNone/>
            </a:pPr>
            <a:r>
              <a:rPr lang="ru-RU" sz="1300" dirty="0" smtClean="0">
                <a:effectLst>
                  <a:outerShdw blurRad="38100" dist="38100" dir="2700000" algn="tl">
                    <a:srgbClr val="000000">
                      <a:alpha val="43137"/>
                    </a:srgbClr>
                  </a:outerShdw>
                </a:effectLst>
              </a:rPr>
              <a:t>И. П. </a:t>
            </a:r>
            <a:r>
              <a:rPr lang="ru-RU" sz="1300" dirty="0" err="1" smtClean="0">
                <a:effectLst>
                  <a:outerShdw blurRad="38100" dist="38100" dir="2700000" algn="tl">
                    <a:srgbClr val="000000">
                      <a:alpha val="43137"/>
                    </a:srgbClr>
                  </a:outerShdw>
                </a:effectLst>
              </a:rPr>
              <a:t>Лешанов</a:t>
            </a:r>
            <a:r>
              <a:rPr lang="ru-RU" sz="1300" dirty="0" smtClean="0">
                <a:effectLst>
                  <a:outerShdw blurRad="38100" dist="38100" dir="2700000" algn="tl">
                    <a:srgbClr val="000000">
                      <a:alpha val="43137"/>
                    </a:srgbClr>
                  </a:outerShdw>
                </a:effectLst>
              </a:rPr>
              <a:t> умер в январе 1976 г. и похоронен на </a:t>
            </a:r>
            <a:r>
              <a:rPr lang="ru-RU" sz="1300" dirty="0" err="1" smtClean="0">
                <a:effectLst>
                  <a:outerShdw blurRad="38100" dist="38100" dir="2700000" algn="tl">
                    <a:srgbClr val="000000">
                      <a:alpha val="43137"/>
                    </a:srgbClr>
                  </a:outerShdw>
                </a:effectLst>
              </a:rPr>
              <a:t>Гамском</a:t>
            </a:r>
            <a:r>
              <a:rPr lang="ru-RU" sz="1300" dirty="0" smtClean="0">
                <a:effectLst>
                  <a:outerShdw blurRad="38100" dist="38100" dir="2700000" algn="tl">
                    <a:srgbClr val="000000">
                      <a:alpha val="43137"/>
                    </a:srgbClr>
                  </a:outerShdw>
                </a:effectLst>
              </a:rPr>
              <a:t> сельском кладбище. </a:t>
            </a:r>
          </a:p>
          <a:p>
            <a:pPr>
              <a:buNone/>
            </a:pPr>
            <a:endParaRPr lang="ru-RU" sz="1300" dirty="0">
              <a:effectLst>
                <a:outerShdw blurRad="38100" dist="38100" dir="2700000" algn="tl">
                  <a:srgbClr val="000000">
                    <a:alpha val="43137"/>
                  </a:srgbClr>
                </a:outerShdw>
              </a:effectLst>
            </a:endParaRPr>
          </a:p>
        </p:txBody>
      </p:sp>
      <p:pic>
        <p:nvPicPr>
          <p:cNvPr id="7" name="Picture 11"/>
          <p:cNvPicPr>
            <a:picLocks noChangeAspect="1" noChangeArrowheads="1"/>
          </p:cNvPicPr>
          <p:nvPr/>
        </p:nvPicPr>
        <p:blipFill>
          <a:blip r:embed="rId4" cstate="print"/>
          <a:srcRect/>
          <a:stretch>
            <a:fillRect/>
          </a:stretch>
        </p:blipFill>
        <p:spPr bwMode="auto">
          <a:xfrm>
            <a:off x="827584" y="260648"/>
            <a:ext cx="720080" cy="1161810"/>
          </a:xfrm>
          <a:prstGeom prst="rect">
            <a:avLst/>
          </a:prstGeom>
          <a:ln>
            <a:noFill/>
          </a:ln>
          <a:effectLst>
            <a:softEdge rad="112500"/>
          </a:effectLst>
        </p:spPr>
      </p:pic>
      <p:pic>
        <p:nvPicPr>
          <p:cNvPr id="10" name="Picture 4" descr="https://img-fotki.yandex.ru/get/47776/200418627.14d/0_169326_6510da50_orig.png"/>
          <p:cNvPicPr>
            <a:picLocks noChangeAspect="1" noChangeArrowheads="1"/>
          </p:cNvPicPr>
          <p:nvPr/>
        </p:nvPicPr>
        <p:blipFill>
          <a:blip r:embed="rId5"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ЛОБАНОВ </a:t>
            </a:r>
            <a:br>
              <a:rPr lang="ru-RU" dirty="0" smtClean="0"/>
            </a:br>
            <a:r>
              <a:rPr lang="ru-RU" dirty="0" smtClean="0"/>
              <a:t>ВИКТОР ИВАНОВИЧ </a:t>
            </a:r>
            <a:endParaRPr lang="ru-RU" dirty="0"/>
          </a:p>
        </p:txBody>
      </p:sp>
      <p:sp>
        <p:nvSpPr>
          <p:cNvPr id="4" name="Содержимое 3"/>
          <p:cNvSpPr>
            <a:spLocks noGrp="1"/>
          </p:cNvSpPr>
          <p:nvPr>
            <p:ph idx="1"/>
          </p:nvPr>
        </p:nvSpPr>
        <p:spPr>
          <a:xfrm>
            <a:off x="4572000" y="1600200"/>
            <a:ext cx="4114800" cy="5053691"/>
          </a:xfrm>
          <a:prstGeom prst="rect">
            <a:avLst/>
          </a:prstGeom>
        </p:spPr>
        <p:txBody>
          <a:bodyPr wrap="square">
            <a:spAutoFit/>
          </a:bodyPr>
          <a:lstStyle/>
          <a:p>
            <a:pPr marL="87313" indent="268288" algn="just">
              <a:buNone/>
            </a:pPr>
            <a:r>
              <a:rPr lang="ru-RU" sz="1300" dirty="0" smtClean="0">
                <a:effectLst>
                  <a:outerShdw blurRad="38100" dist="38100" dir="2700000" algn="tl">
                    <a:srgbClr val="000000">
                      <a:alpha val="43137"/>
                    </a:srgbClr>
                  </a:outerShdw>
                </a:effectLst>
              </a:rPr>
              <a:t>Виктор Иванович </a:t>
            </a:r>
            <a:r>
              <a:rPr lang="ru-RU" sz="1300" b="1" dirty="0" smtClean="0">
                <a:effectLst>
                  <a:outerShdw blurRad="38100" dist="38100" dir="2700000" algn="tl">
                    <a:srgbClr val="000000">
                      <a:alpha val="43137"/>
                    </a:srgbClr>
                  </a:outerShdw>
                </a:effectLst>
              </a:rPr>
              <a:t>р</a:t>
            </a:r>
            <a:r>
              <a:rPr lang="ru-RU" sz="1300" dirty="0" smtClean="0">
                <a:effectLst>
                  <a:outerShdw blurRad="38100" dist="38100" dir="2700000" algn="tl">
                    <a:srgbClr val="000000">
                      <a:alpha val="43137"/>
                    </a:srgbClr>
                  </a:outerShdw>
                </a:effectLst>
              </a:rPr>
              <a:t>одился в 1925 году в селе Спаспоруб </a:t>
            </a:r>
            <a:r>
              <a:rPr lang="ru-RU" sz="1300" dirty="0" err="1" smtClean="0">
                <a:effectLst>
                  <a:outerShdw blurRad="38100" dist="38100" dir="2700000" algn="tl">
                    <a:srgbClr val="000000">
                      <a:alpha val="43137"/>
                    </a:srgbClr>
                  </a:outerShdw>
                </a:effectLst>
              </a:rPr>
              <a:t>Прилузского</a:t>
            </a:r>
            <a:r>
              <a:rPr lang="ru-RU" sz="1300" dirty="0" smtClean="0">
                <a:effectLst>
                  <a:outerShdw blurRad="38100" dist="38100" dir="2700000" algn="tl">
                    <a:srgbClr val="000000">
                      <a:alpha val="43137"/>
                    </a:srgbClr>
                  </a:outerShdw>
                </a:effectLst>
              </a:rPr>
              <a:t> р-на Коми АССР. </a:t>
            </a:r>
          </a:p>
          <a:p>
            <a:pPr marL="87313" indent="268288" algn="just">
              <a:buNone/>
            </a:pPr>
            <a:r>
              <a:rPr lang="ru-RU" sz="1300" dirty="0" smtClean="0">
                <a:effectLst>
                  <a:outerShdw blurRad="38100" dist="38100" dir="2700000" algn="tl">
                    <a:srgbClr val="000000">
                      <a:alpha val="43137"/>
                    </a:srgbClr>
                  </a:outerShdw>
                </a:effectLst>
              </a:rPr>
              <a:t>В Красной Армии с ноября 1942 г. С августа 1943 г. освобождал Украину, Белоруссию, участвовал в разгроме фашистской группировки в Восточной Пруссии. 27 сентября 1943 г. разведчик 1323-го стрелкового полка (415-й стр. дивизии, 61-я армия, Центральный фронт) комсомолец Лобанов отличился геройством при форсировании Днепра в р-не хутора Змеи (</a:t>
            </a:r>
            <a:r>
              <a:rPr lang="ru-RU" sz="1300" dirty="0" err="1" smtClean="0">
                <a:effectLst>
                  <a:outerShdw blurRad="38100" dist="38100" dir="2700000" algn="tl">
                    <a:srgbClr val="000000">
                      <a:alpha val="43137"/>
                    </a:srgbClr>
                  </a:outerShdw>
                </a:effectLst>
              </a:rPr>
              <a:t>Репкинский</a:t>
            </a:r>
            <a:r>
              <a:rPr lang="ru-RU" sz="1300" dirty="0" smtClean="0">
                <a:effectLst>
                  <a:outerShdw blurRad="38100" dist="38100" dir="2700000" algn="tl">
                    <a:srgbClr val="000000">
                      <a:alpha val="43137"/>
                    </a:srgbClr>
                  </a:outerShdw>
                </a:effectLst>
              </a:rPr>
              <a:t> р-н Черниговской обл.). Под огнем противника Лобанов вплавь доставил в группу захвата на правобережном плацдарме распоряжение командира полка, помог на плацдарме отразить 3 вражеские контратаки и возвратился с донесением обратно в свою часть. Затем снова вплавь доставил на плацдарм радиостанцию. Заменил в бою раненого командира и с горсткой бойцов удерживал плацдарм до начала переправы всех подразделений полка.</a:t>
            </a:r>
          </a:p>
          <a:p>
            <a:pPr marL="87313" indent="268288" algn="just">
              <a:buNone/>
            </a:pPr>
            <a:r>
              <a:rPr lang="ru-RU" sz="1300" dirty="0" smtClean="0">
                <a:effectLst>
                  <a:outerShdw blurRad="38100" dist="38100" dir="2700000" algn="tl">
                    <a:srgbClr val="000000">
                      <a:alpha val="43137"/>
                    </a:srgbClr>
                  </a:outerShdw>
                </a:effectLst>
              </a:rPr>
              <a:t>15 января 1944 г. Лобанову В. И. присвоено звание Героя Советского Союза .Умер В. И. Лобанов в 1996 г. в г. Сыктывкаре. </a:t>
            </a:r>
          </a:p>
          <a:p>
            <a:pPr marL="87313" indent="268288" algn="just">
              <a:buNone/>
            </a:pPr>
            <a:r>
              <a:rPr lang="ru-RU" sz="1300" dirty="0" smtClean="0">
                <a:effectLst>
                  <a:outerShdw blurRad="38100" dist="38100" dir="2700000" algn="tl">
                    <a:srgbClr val="000000">
                      <a:alpha val="43137"/>
                    </a:srgbClr>
                  </a:outerShdw>
                </a:effectLst>
              </a:rPr>
              <a:t/>
            </a:r>
            <a:br>
              <a:rPr lang="ru-RU" sz="1300" dirty="0" smtClean="0">
                <a:effectLst>
                  <a:outerShdw blurRad="38100" dist="38100" dir="2700000" algn="tl">
                    <a:srgbClr val="000000">
                      <a:alpha val="43137"/>
                    </a:srgbClr>
                  </a:outerShdw>
                </a:effectLst>
              </a:rPr>
            </a:br>
            <a:endParaRPr lang="ru-RU" sz="1300" dirty="0" smtClean="0">
              <a:effectLst>
                <a:outerShdw blurRad="38100" dist="38100" dir="2700000" algn="tl">
                  <a:srgbClr val="000000">
                    <a:alpha val="43137"/>
                  </a:srgbClr>
                </a:outerShdw>
              </a:effectLst>
            </a:endParaRPr>
          </a:p>
          <a:p>
            <a:pPr marL="87313" indent="268288" algn="just">
              <a:buNone/>
            </a:pPr>
            <a:endParaRPr lang="ru-RU" sz="1300" dirty="0" smtClean="0">
              <a:effectLst>
                <a:outerShdw blurRad="38100" dist="38100" dir="2700000" algn="tl">
                  <a:srgbClr val="000000">
                    <a:alpha val="43137"/>
                  </a:srgbClr>
                </a:outerShdw>
              </a:effectLst>
            </a:endParaRPr>
          </a:p>
        </p:txBody>
      </p:sp>
      <p:pic>
        <p:nvPicPr>
          <p:cNvPr id="7170" name="Picture 2" descr="http://pobeda.nbrkomi.ru/images/3DnEV7zDMxLUcYD0NZlm.jpg"/>
          <p:cNvPicPr>
            <a:picLocks noChangeAspect="1" noChangeArrowheads="1"/>
          </p:cNvPicPr>
          <p:nvPr/>
        </p:nvPicPr>
        <p:blipFill>
          <a:blip r:embed="rId2" cstate="print"/>
          <a:srcRect/>
          <a:stretch>
            <a:fillRect/>
          </a:stretch>
        </p:blipFill>
        <p:spPr bwMode="auto">
          <a:xfrm>
            <a:off x="827584" y="1653295"/>
            <a:ext cx="2880000" cy="4007953"/>
          </a:xfrm>
          <a:prstGeom prst="rect">
            <a:avLst/>
          </a:prstGeom>
          <a:ln>
            <a:noFill/>
          </a:ln>
          <a:effectLst>
            <a:outerShdw blurRad="292100" dist="139700" dir="2700000" algn="tl" rotWithShape="0">
              <a:srgbClr val="333333">
                <a:alpha val="65000"/>
              </a:srgbClr>
            </a:outerShdw>
          </a:effectLst>
        </p:spPr>
      </p:pic>
      <p:sp>
        <p:nvSpPr>
          <p:cNvPr id="26626" name="AutoShape 2" descr="https://static.ngs.ru/news/52/preview/887cf3089d3f322217ab325bb28743690bc6d611_1023.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6635"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13"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1706781"/>
            <a:ext cx="2880000" cy="424249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Заголовок 1"/>
          <p:cNvSpPr>
            <a:spLocks noGrp="1"/>
          </p:cNvSpPr>
          <p:nvPr>
            <p:ph type="title"/>
          </p:nvPr>
        </p:nvSpPr>
        <p:spPr/>
        <p:txBody>
          <a:bodyPr>
            <a:normAutofit fontScale="90000"/>
          </a:bodyPr>
          <a:lstStyle/>
          <a:p>
            <a:r>
              <a:rPr lang="ru-RU" dirty="0" smtClean="0"/>
              <a:t>МАРИНЧЕНКО </a:t>
            </a:r>
            <a:br>
              <a:rPr lang="ru-RU" dirty="0" smtClean="0"/>
            </a:br>
            <a:r>
              <a:rPr lang="ru-RU" dirty="0" smtClean="0"/>
              <a:t>НИКОЛАЙ ДАНИЛОВИЧ </a:t>
            </a:r>
            <a:endParaRPr lang="ru-RU" dirty="0"/>
          </a:p>
        </p:txBody>
      </p:sp>
      <p:sp>
        <p:nvSpPr>
          <p:cNvPr id="3" name="Содержимое 2"/>
          <p:cNvSpPr>
            <a:spLocks noGrp="1"/>
          </p:cNvSpPr>
          <p:nvPr>
            <p:ph idx="1"/>
          </p:nvPr>
        </p:nvSpPr>
        <p:spPr>
          <a:xfrm>
            <a:off x="4572000" y="1600200"/>
            <a:ext cx="4114800" cy="4709160"/>
          </a:xfrm>
        </p:spPr>
        <p:txBody>
          <a:bodyPr>
            <a:normAutofit fontScale="47500" lnSpcReduction="20000"/>
          </a:bodyPr>
          <a:lstStyle/>
          <a:p>
            <a:pPr marL="87313" indent="268288" algn="just">
              <a:lnSpc>
                <a:spcPct val="120000"/>
              </a:lnSpc>
              <a:spcBef>
                <a:spcPts val="0"/>
              </a:spcBef>
              <a:buNone/>
            </a:pPr>
            <a:r>
              <a:rPr lang="ru-RU" dirty="0" smtClean="0">
                <a:effectLst>
                  <a:outerShdw blurRad="38100" dist="38100" dir="2700000" algn="tl">
                    <a:srgbClr val="000000">
                      <a:alpha val="43137"/>
                    </a:srgbClr>
                  </a:outerShdw>
                </a:effectLst>
              </a:rPr>
              <a:t>Николай Данилович </a:t>
            </a:r>
            <a:r>
              <a:rPr lang="ru-RU" b="1" dirty="0" smtClean="0">
                <a:effectLst>
                  <a:outerShdw blurRad="38100" dist="38100" dir="2700000" algn="tl">
                    <a:srgbClr val="000000">
                      <a:alpha val="43137"/>
                    </a:srgbClr>
                  </a:outerShdw>
                </a:effectLst>
              </a:rPr>
              <a:t>роди</a:t>
            </a:r>
            <a:r>
              <a:rPr lang="ru-RU" dirty="0" smtClean="0">
                <a:effectLst>
                  <a:outerShdw blurRad="38100" dist="38100" dir="2700000" algn="tl">
                    <a:srgbClr val="000000">
                      <a:alpha val="43137"/>
                    </a:srgbClr>
                  </a:outerShdw>
                </a:effectLst>
              </a:rPr>
              <a:t>лся 20 июня 1912 г. в с. Чернянка, ныне </a:t>
            </a:r>
            <a:r>
              <a:rPr lang="ru-RU" dirty="0" err="1" smtClean="0">
                <a:effectLst>
                  <a:outerShdw blurRad="38100" dist="38100" dir="2700000" algn="tl">
                    <a:srgbClr val="000000">
                      <a:alpha val="43137"/>
                    </a:srgbClr>
                  </a:outerShdw>
                </a:effectLst>
              </a:rPr>
              <a:t>пгт</a:t>
            </a:r>
            <a:r>
              <a:rPr lang="ru-RU" dirty="0" smtClean="0">
                <a:effectLst>
                  <a:outerShdw blurRad="38100" dist="38100" dir="2700000" algn="tl">
                    <a:srgbClr val="000000">
                      <a:alpha val="43137"/>
                    </a:srgbClr>
                  </a:outerShdw>
                </a:effectLst>
              </a:rPr>
              <a:t>. Белгородской области, в семье крестьянина. Окончил 7 классов. Работал в колхозе, затем на шахте в Донбассе. Позднее переехал в Коми АССР. В армию был призван </a:t>
            </a:r>
            <a:r>
              <a:rPr lang="ru-RU" dirty="0" err="1" smtClean="0">
                <a:effectLst>
                  <a:outerShdw blurRad="38100" dist="38100" dir="2700000" algn="tl">
                    <a:srgbClr val="000000">
                      <a:alpha val="43137"/>
                    </a:srgbClr>
                  </a:outerShdw>
                </a:effectLst>
              </a:rPr>
              <a:t>Ухтинским</a:t>
            </a:r>
            <a:r>
              <a:rPr lang="ru-RU" dirty="0" smtClean="0">
                <a:effectLst>
                  <a:outerShdw blurRad="38100" dist="38100" dir="2700000" algn="tl">
                    <a:srgbClr val="000000">
                      <a:alpha val="43137"/>
                    </a:srgbClr>
                  </a:outerShdw>
                </a:effectLst>
              </a:rPr>
              <a:t> РВК 31.08.1942 г.</a:t>
            </a:r>
          </a:p>
          <a:p>
            <a:pPr marL="87313" indent="268288" algn="just">
              <a:lnSpc>
                <a:spcPct val="120000"/>
              </a:lnSpc>
              <a:spcBef>
                <a:spcPts val="0"/>
              </a:spcBef>
              <a:buNone/>
            </a:pPr>
            <a:r>
              <a:rPr lang="ru-RU" dirty="0" smtClean="0">
                <a:effectLst>
                  <a:outerShdw blurRad="38100" dist="38100" dir="2700000" algn="tl">
                    <a:srgbClr val="000000">
                      <a:alpha val="43137"/>
                    </a:srgbClr>
                  </a:outerShdw>
                </a:effectLst>
              </a:rPr>
              <a:t>В действующей армии принимал участие в боях в составе 457 стр. полка 129-й стр. див. (63-я армия, Брянский фронт). Лейтенант Н. Д. </a:t>
            </a:r>
            <a:r>
              <a:rPr lang="ru-RU" dirty="0" err="1" smtClean="0">
                <a:effectLst>
                  <a:outerShdw blurRad="38100" dist="38100" dir="2700000" algn="tl">
                    <a:srgbClr val="000000">
                      <a:alpha val="43137"/>
                    </a:srgbClr>
                  </a:outerShdw>
                </a:effectLst>
              </a:rPr>
              <a:t>Маринченко</a:t>
            </a:r>
            <a:r>
              <a:rPr lang="ru-RU" dirty="0" smtClean="0">
                <a:effectLst>
                  <a:outerShdw blurRad="38100" dist="38100" dir="2700000" algn="tl">
                    <a:srgbClr val="000000">
                      <a:alpha val="43137"/>
                    </a:srgbClr>
                  </a:outerShdw>
                </a:effectLst>
              </a:rPr>
              <a:t> отличился 12.07.1943 г. в бою в с. </a:t>
            </a:r>
            <a:r>
              <a:rPr lang="ru-RU" dirty="0" err="1" smtClean="0">
                <a:effectLst>
                  <a:outerShdw blurRad="38100" dist="38100" dir="2700000" algn="tl">
                    <a:srgbClr val="000000">
                      <a:alpha val="43137"/>
                    </a:srgbClr>
                  </a:outerShdw>
                </a:effectLst>
              </a:rPr>
              <a:t>Вяжи-Заречье</a:t>
            </a:r>
            <a:r>
              <a:rPr lang="ru-RU" dirty="0" smtClean="0">
                <a:effectLst>
                  <a:outerShdw blurRad="38100" dist="38100" dir="2700000" algn="tl">
                    <a:srgbClr val="000000">
                      <a:alpha val="43137"/>
                    </a:srgbClr>
                  </a:outerShdw>
                </a:effectLst>
              </a:rPr>
              <a:t> (</a:t>
            </a:r>
            <a:r>
              <a:rPr lang="ru-RU" dirty="0" err="1" smtClean="0">
                <a:effectLst>
                  <a:outerShdw blurRad="38100" dist="38100" dir="2700000" algn="tl">
                    <a:srgbClr val="000000">
                      <a:alpha val="43137"/>
                    </a:srgbClr>
                  </a:outerShdw>
                </a:effectLst>
              </a:rPr>
              <a:t>Новосильский</a:t>
            </a:r>
            <a:r>
              <a:rPr lang="ru-RU" dirty="0" smtClean="0">
                <a:effectLst>
                  <a:outerShdw blurRad="38100" dist="38100" dir="2700000" algn="tl">
                    <a:srgbClr val="000000">
                      <a:alpha val="43137"/>
                    </a:srgbClr>
                  </a:outerShdw>
                </a:effectLst>
              </a:rPr>
              <a:t> р-н Орловской обл.). С группой бойцов прорвался вслед за танками в тыл противника, внеся панику в его ряды. Заняв круговую оборону, взвод принял на себя удар подходящих из дер. Б. </a:t>
            </a:r>
            <a:r>
              <a:rPr lang="ru-RU" dirty="0" err="1" smtClean="0">
                <a:effectLst>
                  <a:outerShdw blurRad="38100" dist="38100" dir="2700000" algn="tl">
                    <a:srgbClr val="000000">
                      <a:alpha val="43137"/>
                    </a:srgbClr>
                  </a:outerShdw>
                </a:effectLst>
              </a:rPr>
              <a:t>Малиновец</a:t>
            </a:r>
            <a:r>
              <a:rPr lang="ru-RU" dirty="0" smtClean="0">
                <a:effectLst>
                  <a:outerShdw blurRad="38100" dist="38100" dir="2700000" algn="tl">
                    <a:srgbClr val="000000">
                      <a:alpha val="43137"/>
                    </a:srgbClr>
                  </a:outerShdw>
                </a:effectLst>
              </a:rPr>
              <a:t> </a:t>
            </a:r>
            <a:r>
              <a:rPr lang="ru-RU" dirty="0" err="1" smtClean="0">
                <a:effectLst>
                  <a:outerShdw blurRad="38100" dist="38100" dir="2700000" algn="tl">
                    <a:srgbClr val="000000">
                      <a:alpha val="43137"/>
                    </a:srgbClr>
                  </a:outerShdw>
                </a:effectLst>
              </a:rPr>
              <a:t>Залегощенский</a:t>
            </a:r>
            <a:r>
              <a:rPr lang="ru-RU" dirty="0" smtClean="0">
                <a:effectLst>
                  <a:outerShdw blurRad="38100" dist="38100" dir="2700000" algn="tl">
                    <a:srgbClr val="000000">
                      <a:alpha val="43137"/>
                    </a:srgbClr>
                  </a:outerShdw>
                </a:effectLst>
              </a:rPr>
              <a:t> р-н резервов врага. Умело организовал бой, но в этом сражении погиб.</a:t>
            </a:r>
          </a:p>
          <a:p>
            <a:pPr marL="87313" indent="268288" algn="just">
              <a:lnSpc>
                <a:spcPct val="120000"/>
              </a:lnSpc>
              <a:spcBef>
                <a:spcPts val="0"/>
              </a:spcBef>
              <a:buNone/>
            </a:pPr>
            <a:r>
              <a:rPr lang="ru-RU" dirty="0" smtClean="0">
                <a:effectLst>
                  <a:outerShdw blurRad="38100" dist="38100" dir="2700000" algn="tl">
                    <a:srgbClr val="000000">
                      <a:alpha val="43137"/>
                    </a:srgbClr>
                  </a:outerShdw>
                </a:effectLst>
              </a:rPr>
              <a:t>Звания Героя Советского Союза удостоен 27 августа 1943 года (посмертно). </a:t>
            </a:r>
            <a:r>
              <a:rPr lang="ru-RU" dirty="0" err="1" smtClean="0">
                <a:effectLst>
                  <a:outerShdw blurRad="38100" dist="38100" dir="2700000" algn="tl">
                    <a:srgbClr val="000000">
                      <a:alpha val="43137"/>
                    </a:srgbClr>
                  </a:outerShdw>
                </a:effectLst>
              </a:rPr>
              <a:t>Маринченко</a:t>
            </a:r>
            <a:r>
              <a:rPr lang="ru-RU" dirty="0" smtClean="0">
                <a:effectLst>
                  <a:outerShdw blurRad="38100" dist="38100" dir="2700000" algn="tl">
                    <a:srgbClr val="000000">
                      <a:alpha val="43137"/>
                    </a:srgbClr>
                  </a:outerShdw>
                </a:effectLst>
              </a:rPr>
              <a:t> Николай Данилович похоронен в с. Грачёвка </a:t>
            </a:r>
            <a:r>
              <a:rPr lang="ru-RU" dirty="0" err="1" smtClean="0">
                <a:effectLst>
                  <a:outerShdw blurRad="38100" dist="38100" dir="2700000" algn="tl">
                    <a:srgbClr val="000000">
                      <a:alpha val="43137"/>
                    </a:srgbClr>
                  </a:outerShdw>
                </a:effectLst>
              </a:rPr>
              <a:t>Залегощенского</a:t>
            </a:r>
            <a:r>
              <a:rPr lang="ru-RU" dirty="0" smtClean="0">
                <a:effectLst>
                  <a:outerShdw blurRad="38100" dist="38100" dir="2700000" algn="tl">
                    <a:srgbClr val="000000">
                      <a:alpha val="43137"/>
                    </a:srgbClr>
                  </a:outerShdw>
                </a:effectLst>
              </a:rPr>
              <a:t> р-на Орловской области. </a:t>
            </a:r>
          </a:p>
          <a:p>
            <a:pPr>
              <a:buNone/>
            </a:pPr>
            <a:endParaRPr lang="ru-RU" dirty="0">
              <a:effectLst>
                <a:outerShdw blurRad="38100" dist="38100" dir="2700000" algn="tl">
                  <a:srgbClr val="000000">
                    <a:alpha val="43137"/>
                  </a:srgbClr>
                </a:outerShdw>
              </a:effectLst>
            </a:endParaRPr>
          </a:p>
        </p:txBody>
      </p:sp>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274638"/>
            <a:ext cx="7067128" cy="1143000"/>
          </a:xfrm>
        </p:spPr>
        <p:txBody>
          <a:bodyPr>
            <a:normAutofit fontScale="90000"/>
          </a:bodyPr>
          <a:lstStyle/>
          <a:p>
            <a:r>
              <a:rPr lang="ru-RU" dirty="0" smtClean="0"/>
              <a:t>МАРКОВ </a:t>
            </a:r>
            <a:br>
              <a:rPr lang="ru-RU" dirty="0" smtClean="0"/>
            </a:br>
            <a:r>
              <a:rPr lang="ru-RU" dirty="0" smtClean="0"/>
              <a:t>ИВАН ПЕТРОВИЧ</a:t>
            </a:r>
            <a:endParaRPr lang="ru-RU" dirty="0"/>
          </a:p>
        </p:txBody>
      </p:sp>
      <p:sp>
        <p:nvSpPr>
          <p:cNvPr id="3" name="Содержимое 2"/>
          <p:cNvSpPr>
            <a:spLocks noGrp="1"/>
          </p:cNvSpPr>
          <p:nvPr>
            <p:ph idx="1"/>
          </p:nvPr>
        </p:nvSpPr>
        <p:spPr>
          <a:xfrm>
            <a:off x="4572000" y="1600200"/>
            <a:ext cx="4114800" cy="4525963"/>
          </a:xfrm>
        </p:spPr>
        <p:txBody>
          <a:bodyPr>
            <a:noAutofit/>
          </a:bodyPr>
          <a:lstStyle/>
          <a:p>
            <a:pPr marL="0" indent="363538" algn="just">
              <a:lnSpc>
                <a:spcPct val="110000"/>
              </a:lnSpc>
              <a:spcBef>
                <a:spcPts val="0"/>
              </a:spcBef>
              <a:buNone/>
            </a:pPr>
            <a:r>
              <a:rPr lang="ru-RU" sz="1300" dirty="0" smtClean="0">
                <a:effectLst>
                  <a:outerShdw blurRad="38100" dist="38100" dir="2700000" algn="tl">
                    <a:srgbClr val="000000">
                      <a:alpha val="43137"/>
                    </a:srgbClr>
                  </a:outerShdw>
                </a:effectLst>
              </a:rPr>
              <a:t>Иван Петрович родился в с. Спаспоруб </a:t>
            </a:r>
            <a:r>
              <a:rPr lang="ru-RU" sz="1300" dirty="0" err="1" smtClean="0">
                <a:effectLst>
                  <a:outerShdw blurRad="38100" dist="38100" dir="2700000" algn="tl">
                    <a:srgbClr val="000000">
                      <a:alpha val="43137"/>
                    </a:srgbClr>
                  </a:outerShdw>
                </a:effectLst>
              </a:rPr>
              <a:t>Прилузского</a:t>
            </a:r>
            <a:r>
              <a:rPr lang="ru-RU" sz="1300" dirty="0" smtClean="0">
                <a:effectLst>
                  <a:outerShdw blurRad="38100" dist="38100" dir="2700000" algn="tl">
                    <a:srgbClr val="000000">
                      <a:alpha val="43137"/>
                    </a:srgbClr>
                  </a:outerShdw>
                </a:effectLst>
              </a:rPr>
              <a:t> р-на Коми АССР. В Красной Армии с 1935 г. Окончил 1-е Ленинградское артиллерийское училище (1938), участвовал в советско-финляндской войне. Отличился геройством в боях за овладение островом </a:t>
            </a:r>
            <a:r>
              <a:rPr lang="ru-RU" sz="1300" dirty="0" err="1" smtClean="0">
                <a:effectLst>
                  <a:outerShdw blurRad="38100" dist="38100" dir="2700000" algn="tl">
                    <a:srgbClr val="000000">
                      <a:alpha val="43137"/>
                    </a:srgbClr>
                  </a:outerShdw>
                </a:effectLst>
              </a:rPr>
              <a:t>Туркинсари</a:t>
            </a:r>
            <a:r>
              <a:rPr lang="ru-RU" sz="1300" dirty="0" smtClean="0">
                <a:effectLst>
                  <a:outerShdw blurRad="38100" dist="38100" dir="2700000" algn="tl">
                    <a:srgbClr val="000000">
                      <a:alpha val="43137"/>
                    </a:srgbClr>
                  </a:outerShdw>
                </a:effectLst>
              </a:rPr>
              <a:t> (8 км </a:t>
            </a:r>
            <a:r>
              <a:rPr lang="ru-RU" sz="1300" dirty="0" err="1" smtClean="0">
                <a:effectLst>
                  <a:outerShdw blurRad="38100" dist="38100" dir="2700000" algn="tl">
                    <a:srgbClr val="000000">
                      <a:alpha val="43137"/>
                    </a:srgbClr>
                  </a:outerShdw>
                </a:effectLst>
              </a:rPr>
              <a:t>юг.-зап</a:t>
            </a:r>
            <a:r>
              <a:rPr lang="ru-RU" sz="1300" dirty="0" smtClean="0">
                <a:effectLst>
                  <a:outerShdw blurRad="38100" dist="38100" dir="2700000" algn="tl">
                    <a:srgbClr val="000000">
                      <a:alpha val="43137"/>
                    </a:srgbClr>
                  </a:outerShdw>
                </a:effectLst>
              </a:rPr>
              <a:t>. г. Выборга Ленинградской обл.). 8, 9 марта 1940 г. с рацией на борту танка в боевых порядках пехоты точной корректировкой огня артиллерийской группы обеспечивал подавление вражеской артиллерии, успешное отражение контратак противника и продвижение пехотинцев вперед. В критический момент боя за полное овладение островом раненый Марков поднял и повел в атаку пехотинцев. 11 апреля 1940 г. лейтенанту Маркову И. П. присвоено звание Героя Советского Союза </a:t>
            </a:r>
          </a:p>
          <a:p>
            <a:pPr marL="0" indent="363538" algn="just">
              <a:lnSpc>
                <a:spcPct val="110000"/>
              </a:lnSpc>
              <a:spcBef>
                <a:spcPts val="0"/>
              </a:spcBef>
              <a:buNone/>
            </a:pPr>
            <a:r>
              <a:rPr lang="ru-RU" sz="1300" dirty="0" smtClean="0">
                <a:effectLst>
                  <a:outerShdw blurRad="38100" dist="38100" dir="2700000" algn="tl">
                    <a:srgbClr val="000000">
                      <a:alpha val="43137"/>
                    </a:srgbClr>
                  </a:outerShdw>
                </a:effectLst>
              </a:rPr>
              <a:t>В годы Великой Отечественной войны старший лейтенант командовал батареей 58-го гаубичного артиллерийского полка 13-й стрелковой дивизии. Погиб в бою в июне 1941 г. в Белоруссии. </a:t>
            </a:r>
            <a:endParaRPr lang="ru-RU" sz="1300" dirty="0">
              <a:effectLst>
                <a:outerShdw blurRad="38100" dist="38100" dir="2700000" algn="tl">
                  <a:srgbClr val="000000">
                    <a:alpha val="43137"/>
                  </a:srgbClr>
                </a:outerShdw>
              </a:effectLst>
            </a:endParaRPr>
          </a:p>
        </p:txBody>
      </p:sp>
      <p:pic>
        <p:nvPicPr>
          <p:cNvPr id="3074" name="Picture 2" descr="http://respublika11.ru/wp-content/uploads/2015/12/8.png"/>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7000"/>
                    </a14:imgEffect>
                    <a14:imgEffect>
                      <a14:brightnessContrast bright="-3000" contrast="-49000"/>
                    </a14:imgEffect>
                  </a14:imgLayer>
                </a14:imgProps>
              </a:ext>
            </a:extLst>
          </a:blip>
          <a:srcRect/>
          <a:stretch>
            <a:fillRect/>
          </a:stretch>
        </p:blipFill>
        <p:spPr bwMode="auto">
          <a:xfrm>
            <a:off x="899592" y="1628800"/>
            <a:ext cx="2880000" cy="4045432"/>
          </a:xfrm>
          <a:prstGeom prst="rect">
            <a:avLst/>
          </a:prstGeom>
          <a:ln>
            <a:noFill/>
          </a:ln>
          <a:effectLst>
            <a:outerShdw blurRad="292100" dist="139700" dir="2700000" algn="tl" rotWithShape="0">
              <a:srgbClr val="333333">
                <a:alpha val="65000"/>
              </a:srgbClr>
            </a:outerShdw>
          </a:effectLst>
        </p:spPr>
      </p:pic>
      <p:pic>
        <p:nvPicPr>
          <p:cNvPr id="9" name="Picture 11"/>
          <p:cNvPicPr>
            <a:picLocks noChangeAspect="1" noChangeArrowheads="1"/>
          </p:cNvPicPr>
          <p:nvPr/>
        </p:nvPicPr>
        <p:blipFill>
          <a:blip r:embed="rId4" cstate="print"/>
          <a:srcRect/>
          <a:stretch>
            <a:fillRect/>
          </a:stretch>
        </p:blipFill>
        <p:spPr bwMode="auto">
          <a:xfrm>
            <a:off x="827584" y="260648"/>
            <a:ext cx="720080" cy="1161810"/>
          </a:xfrm>
          <a:prstGeom prst="rect">
            <a:avLst/>
          </a:prstGeom>
          <a:ln>
            <a:noFill/>
          </a:ln>
          <a:effectLst>
            <a:softEdge rad="112500"/>
          </a:effectLst>
        </p:spPr>
      </p:pic>
      <p:pic>
        <p:nvPicPr>
          <p:cNvPr id="10" name="Picture 4" descr="https://img-fotki.yandex.ru/get/47776/200418627.14d/0_169326_6510da50_orig.png"/>
          <p:cNvPicPr>
            <a:picLocks noChangeAspect="1" noChangeArrowheads="1"/>
          </p:cNvPicPr>
          <p:nvPr/>
        </p:nvPicPr>
        <p:blipFill>
          <a:blip r:embed="rId5"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tarina44.ru/d/327942/d/60457329__Moshkov__Bor__Nik_0.jpg"/>
          <p:cNvPicPr>
            <a:picLocks noChangeAspect="1" noChangeArrowheads="1"/>
          </p:cNvPicPr>
          <p:nvPr/>
        </p:nvPicPr>
        <p:blipFill>
          <a:blip r:embed="rId2" cstate="print"/>
          <a:srcRect/>
          <a:stretch>
            <a:fillRect/>
          </a:stretch>
        </p:blipFill>
        <p:spPr bwMode="auto">
          <a:xfrm>
            <a:off x="899591" y="1844824"/>
            <a:ext cx="2880000" cy="4020479"/>
          </a:xfrm>
          <a:prstGeom prst="rect">
            <a:avLst/>
          </a:prstGeom>
          <a:noFill/>
        </p:spPr>
      </p:pic>
      <p:sp>
        <p:nvSpPr>
          <p:cNvPr id="2" name="Заголовок 1"/>
          <p:cNvSpPr>
            <a:spLocks noGrp="1"/>
          </p:cNvSpPr>
          <p:nvPr>
            <p:ph type="title"/>
          </p:nvPr>
        </p:nvSpPr>
        <p:spPr>
          <a:xfrm>
            <a:off x="1619672" y="274638"/>
            <a:ext cx="7067128" cy="1143000"/>
          </a:xfrm>
        </p:spPr>
        <p:txBody>
          <a:bodyPr>
            <a:normAutofit fontScale="90000"/>
          </a:bodyPr>
          <a:lstStyle/>
          <a:p>
            <a:r>
              <a:rPr lang="ru-RU" dirty="0" smtClean="0"/>
              <a:t>МОШКОВ </a:t>
            </a:r>
            <a:br>
              <a:rPr lang="ru-RU" dirty="0" smtClean="0"/>
            </a:br>
            <a:r>
              <a:rPr lang="ru-RU" dirty="0" smtClean="0"/>
              <a:t>БОРИС НИКОЛАЕВИЧ </a:t>
            </a:r>
            <a:endParaRPr lang="ru-RU" dirty="0"/>
          </a:p>
        </p:txBody>
      </p:sp>
      <p:sp>
        <p:nvSpPr>
          <p:cNvPr id="7" name="Прямоугольник 6"/>
          <p:cNvSpPr/>
          <p:nvPr/>
        </p:nvSpPr>
        <p:spPr>
          <a:xfrm>
            <a:off x="4572000" y="1772816"/>
            <a:ext cx="4139952" cy="3970318"/>
          </a:xfrm>
          <a:prstGeom prst="rect">
            <a:avLst/>
          </a:prstGeom>
        </p:spPr>
        <p:txBody>
          <a:bodyPr wrap="square">
            <a:spAutoFit/>
          </a:bodyPr>
          <a:lstStyle/>
          <a:p>
            <a:pPr indent="363538" algn="just"/>
            <a:r>
              <a:rPr lang="ru-RU" sz="1400" dirty="0" smtClean="0">
                <a:effectLst>
                  <a:outerShdw blurRad="38100" dist="38100" dir="2700000" algn="tl">
                    <a:srgbClr val="000000">
                      <a:alpha val="43137"/>
                    </a:srgbClr>
                  </a:outerShdw>
                </a:effectLst>
              </a:rPr>
              <a:t>Борис Николаевич родился 17.06.1922 г. в г.Юрьевец Ивановской обл. В Красной Армии с 1941 г. В 1942 г. окончил Оренбургское военное авиационное училище. На фронтах Великой Отечественной войны с июля 1943 г. Служил в 431 штурмовом авиационном полку 299 штурмовой авиационной дивизии 16 воздушной армии 1 Белорусского фронта. Ст. лейтенант </a:t>
            </a:r>
            <a:r>
              <a:rPr lang="ru-RU" sz="1400" dirty="0" err="1" smtClean="0">
                <a:effectLst>
                  <a:outerShdw blurRad="38100" dist="38100" dir="2700000" algn="tl">
                    <a:srgbClr val="000000">
                      <a:alpha val="43137"/>
                    </a:srgbClr>
                  </a:outerShdw>
                </a:effectLst>
              </a:rPr>
              <a:t>Мошков</a:t>
            </a:r>
            <a:r>
              <a:rPr lang="ru-RU" sz="1400" dirty="0" smtClean="0">
                <a:effectLst>
                  <a:outerShdw blurRad="38100" dist="38100" dir="2700000" algn="tl">
                    <a:srgbClr val="000000">
                      <a:alpha val="43137"/>
                    </a:srgbClr>
                  </a:outerShdw>
                </a:effectLst>
              </a:rPr>
              <a:t> Б.Н. к маю 1944 г. совершил 106 боевых вылетов. Повредил и уничтожил большое количество танков, автомашин, орудий, разрушил крупный мост и две переправы, в воздушных боях сбил 5 самолетов противника. Звание Героя Советского Союза присвоено 19.08.1944 г.</a:t>
            </a:r>
          </a:p>
          <a:p>
            <a:pPr indent="363538" algn="just"/>
            <a:r>
              <a:rPr lang="ru-RU" sz="1400" dirty="0" smtClean="0">
                <a:effectLst>
                  <a:outerShdw blurRad="38100" dist="38100" dir="2700000" algn="tl">
                    <a:srgbClr val="000000">
                      <a:alpha val="43137"/>
                    </a:srgbClr>
                  </a:outerShdw>
                </a:effectLst>
              </a:rPr>
              <a:t>С 24.03.1951 г. работал пилотом-инструктором УТО-20 Сыктывкарского отдельного авиаотряда, командиром самолета Ан-2, командиром корабля Ли-2, Ил-14, Ан-10. Умер 24.06.1984 г.</a:t>
            </a:r>
            <a:endParaRPr lang="ru-RU" sz="1400" dirty="0">
              <a:effectLst>
                <a:outerShdw blurRad="38100" dist="38100" dir="2700000" algn="tl">
                  <a:srgbClr val="000000">
                    <a:alpha val="43137"/>
                  </a:srgbClr>
                </a:outerShdw>
              </a:effectLst>
            </a:endParaRPr>
          </a:p>
        </p:txBody>
      </p:sp>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s://peoplelife.ru/images/catalog/img_item_206823.jpg"/>
          <p:cNvPicPr>
            <a:picLocks noChangeAspect="1" noChangeArrowheads="1"/>
          </p:cNvPicPr>
          <p:nvPr/>
        </p:nvPicPr>
        <p:blipFill>
          <a:blip r:embed="rId2" cstate="print"/>
          <a:srcRect/>
          <a:stretch>
            <a:fillRect/>
          </a:stretch>
        </p:blipFill>
        <p:spPr bwMode="auto">
          <a:xfrm>
            <a:off x="899912" y="1700808"/>
            <a:ext cx="2880000" cy="4313657"/>
          </a:xfrm>
          <a:prstGeom prst="rect">
            <a:avLst/>
          </a:prstGeom>
          <a:noFill/>
        </p:spPr>
      </p:pic>
      <p:sp>
        <p:nvSpPr>
          <p:cNvPr id="2" name="Заголовок 1"/>
          <p:cNvSpPr>
            <a:spLocks noGrp="1"/>
          </p:cNvSpPr>
          <p:nvPr>
            <p:ph type="title"/>
          </p:nvPr>
        </p:nvSpPr>
        <p:spPr>
          <a:xfrm>
            <a:off x="1547664" y="274638"/>
            <a:ext cx="7139136" cy="1143000"/>
          </a:xfrm>
        </p:spPr>
        <p:txBody>
          <a:bodyPr>
            <a:normAutofit fontScale="90000"/>
          </a:bodyPr>
          <a:lstStyle/>
          <a:p>
            <a:r>
              <a:rPr lang="ru-RU" dirty="0" smtClean="0"/>
              <a:t>НИКИШИН </a:t>
            </a:r>
            <a:br>
              <a:rPr lang="ru-RU" dirty="0" smtClean="0"/>
            </a:br>
            <a:r>
              <a:rPr lang="ru-RU" dirty="0" smtClean="0"/>
              <a:t>МИХАИЛ ДМИТРИЕВИЧ </a:t>
            </a:r>
            <a:endParaRPr lang="ru-RU" dirty="0"/>
          </a:p>
        </p:txBody>
      </p:sp>
      <p:sp>
        <p:nvSpPr>
          <p:cNvPr id="3" name="Содержимое 2"/>
          <p:cNvSpPr>
            <a:spLocks noGrp="1"/>
          </p:cNvSpPr>
          <p:nvPr>
            <p:ph idx="1"/>
          </p:nvPr>
        </p:nvSpPr>
        <p:spPr>
          <a:xfrm>
            <a:off x="4572000" y="1600200"/>
            <a:ext cx="4114800" cy="4709160"/>
          </a:xfrm>
        </p:spPr>
        <p:txBody>
          <a:bodyPr>
            <a:normAutofit fontScale="25000" lnSpcReduction="20000"/>
          </a:bodyPr>
          <a:lstStyle/>
          <a:p>
            <a:pPr marL="88900" indent="274638" algn="just">
              <a:lnSpc>
                <a:spcPct val="120000"/>
              </a:lnSpc>
              <a:spcBef>
                <a:spcPts val="0"/>
              </a:spcBef>
              <a:buNone/>
            </a:pPr>
            <a:r>
              <a:rPr lang="ru-RU" sz="5200" dirty="0" smtClean="0">
                <a:effectLst>
                  <a:outerShdw blurRad="38100" dist="38100" dir="2700000" algn="tl">
                    <a:srgbClr val="000000">
                      <a:alpha val="43137"/>
                    </a:srgbClr>
                  </a:outerShdw>
                </a:effectLst>
              </a:rPr>
              <a:t>Михаил Дмитриевич  </a:t>
            </a:r>
            <a:r>
              <a:rPr lang="ru-RU" sz="5200" b="1" dirty="0" smtClean="0">
                <a:effectLst>
                  <a:outerShdw blurRad="38100" dist="38100" dir="2700000" algn="tl">
                    <a:srgbClr val="000000">
                      <a:alpha val="43137"/>
                    </a:srgbClr>
                  </a:outerShdw>
                </a:effectLst>
              </a:rPr>
              <a:t>р</a:t>
            </a:r>
            <a:r>
              <a:rPr lang="ru-RU" sz="5200" dirty="0" smtClean="0">
                <a:effectLst>
                  <a:outerShdw blurRad="38100" dist="38100" dir="2700000" algn="tl">
                    <a:srgbClr val="000000">
                      <a:alpha val="43137"/>
                    </a:srgbClr>
                  </a:outerShdw>
                </a:effectLst>
              </a:rPr>
              <a:t>одился в с. </a:t>
            </a:r>
            <a:r>
              <a:rPr lang="ru-RU" sz="5200" dirty="0" err="1" smtClean="0">
                <a:effectLst>
                  <a:outerShdw blurRad="38100" dist="38100" dir="2700000" algn="tl">
                    <a:srgbClr val="000000">
                      <a:alpha val="43137"/>
                    </a:srgbClr>
                  </a:outerShdw>
                </a:effectLst>
              </a:rPr>
              <a:t>Воропино</a:t>
            </a:r>
            <a:r>
              <a:rPr lang="ru-RU" sz="5200" dirty="0" smtClean="0">
                <a:effectLst>
                  <a:outerShdw blurRad="38100" dist="38100" dir="2700000" algn="tl">
                    <a:srgbClr val="000000">
                      <a:alpha val="43137"/>
                    </a:srgbClr>
                  </a:outerShdw>
                </a:effectLst>
              </a:rPr>
              <a:t> Шатурского района Московской обл. . В Красной Армии с 1933 года. Работал летчиком-инструктором в летной школе. С 1938 г. Никишин жил в Коми АССР, работал летчиком управления строительства Северо-Печорской железной дороги, откуда добровольцем отправился на фронт.</a:t>
            </a:r>
          </a:p>
          <a:p>
            <a:pPr marL="88900" indent="274638" algn="just">
              <a:lnSpc>
                <a:spcPct val="120000"/>
              </a:lnSpc>
              <a:spcBef>
                <a:spcPts val="0"/>
              </a:spcBef>
              <a:buNone/>
            </a:pPr>
            <a:r>
              <a:rPr lang="ru-RU" sz="5200" dirty="0" smtClean="0">
                <a:effectLst>
                  <a:outerShdw blurRad="38100" dist="38100" dir="2700000" algn="tl">
                    <a:srgbClr val="000000">
                      <a:alpha val="43137"/>
                    </a:srgbClr>
                  </a:outerShdw>
                </a:effectLst>
              </a:rPr>
              <a:t>Участвовал в Великой Отечественной войне с сентября 1941 г. и до ее окончания в транспортной и штурмовой авиации </a:t>
            </a:r>
            <a:r>
              <a:rPr lang="ru-RU" sz="5200" dirty="0" err="1" smtClean="0">
                <a:effectLst>
                  <a:outerShdw blurRad="38100" dist="38100" dir="2700000" algn="tl">
                    <a:srgbClr val="000000">
                      <a:alpha val="43137"/>
                    </a:srgbClr>
                  </a:outerShdw>
                </a:effectLst>
              </a:rPr>
              <a:t>Волховского</a:t>
            </a:r>
            <a:r>
              <a:rPr lang="ru-RU" sz="5200" dirty="0" smtClean="0">
                <a:effectLst>
                  <a:outerShdw blurRad="38100" dist="38100" dir="2700000" algn="tl">
                    <a:srgbClr val="000000">
                      <a:alpha val="43137"/>
                    </a:srgbClr>
                  </a:outerShdw>
                </a:effectLst>
              </a:rPr>
              <a:t>, 3-го Прибалтийского, Ленинградского фронтов. К ноябрю 1944 г. командир эскадрильи 448-го штурмового авиационного полка (281-я штурмовая авиационная дивизия, 13-я воздушной армии Ленинградского фронта). Никишин совершил свыше 300 боевых вылетов, нанес противнику большой урон в живой силе и технике.</a:t>
            </a:r>
          </a:p>
          <a:p>
            <a:pPr marL="88900" indent="274638" algn="just">
              <a:lnSpc>
                <a:spcPct val="120000"/>
              </a:lnSpc>
              <a:spcBef>
                <a:spcPts val="0"/>
              </a:spcBef>
              <a:buNone/>
            </a:pPr>
            <a:r>
              <a:rPr lang="ru-RU" sz="5200" dirty="0" smtClean="0">
                <a:effectLst>
                  <a:outerShdw blurRad="38100" dist="38100" dir="2700000" algn="tl">
                    <a:srgbClr val="000000">
                      <a:alpha val="43137"/>
                    </a:srgbClr>
                  </a:outerShdw>
                </a:effectLst>
              </a:rPr>
              <a:t>За мужество и отвагу 23 февраля 1945 г. Никишину М. Д. присвоено звание Героя Советского Союза.</a:t>
            </a:r>
          </a:p>
          <a:p>
            <a:pPr marL="88900" indent="274638" algn="just">
              <a:lnSpc>
                <a:spcPct val="120000"/>
              </a:lnSpc>
              <a:spcBef>
                <a:spcPts val="0"/>
              </a:spcBef>
              <a:buNone/>
            </a:pPr>
            <a:r>
              <a:rPr lang="ru-RU" sz="5200" dirty="0" smtClean="0">
                <a:effectLst>
                  <a:outerShdw blurRad="38100" dist="38100" dir="2700000" algn="tl">
                    <a:srgbClr val="000000">
                      <a:alpha val="43137"/>
                    </a:srgbClr>
                  </a:outerShdw>
                </a:effectLst>
              </a:rPr>
              <a:t>С 1946 г. майор Никишин М. Д. в отставке. Работал в Северной авиации Норильска, Воркуты и Ухты. С 1954 г. жил и работал в г. Москве. </a:t>
            </a:r>
          </a:p>
          <a:p>
            <a:pPr>
              <a:buNone/>
            </a:pPr>
            <a:endParaRPr lang="ru-RU" dirty="0"/>
          </a:p>
        </p:txBody>
      </p:sp>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forumnarodov47.ru/photo/big/4317.jpg"/>
          <p:cNvPicPr>
            <a:picLocks noChangeAspect="1" noChangeArrowheads="1"/>
          </p:cNvPicPr>
          <p:nvPr/>
        </p:nvPicPr>
        <p:blipFill>
          <a:blip r:embed="rId2" cstate="print">
            <a:extLst>
              <a:ext uri="{BEBA8EAE-BF5A-486C-A8C5-ECC9F3942E4B}">
                <a14:imgProps xmlns:a14="http://schemas.microsoft.com/office/drawing/2010/main">
                  <a14:imgLayer r:embed="rId3">
                    <a14:imgEffect>
                      <a14:saturation sat="15000"/>
                    </a14:imgEffect>
                  </a14:imgLayer>
                </a14:imgProps>
              </a:ext>
            </a:extLst>
          </a:blip>
          <a:srcRect l="9785" r="13891"/>
          <a:stretch>
            <a:fillRect/>
          </a:stretch>
        </p:blipFill>
        <p:spPr bwMode="auto">
          <a:xfrm>
            <a:off x="899912" y="1772816"/>
            <a:ext cx="2880000" cy="3691897"/>
          </a:xfrm>
          <a:prstGeom prst="rect">
            <a:avLst/>
          </a:prstGeom>
          <a:noFill/>
        </p:spPr>
      </p:pic>
      <p:sp>
        <p:nvSpPr>
          <p:cNvPr id="2" name="Заголовок 1"/>
          <p:cNvSpPr>
            <a:spLocks noGrp="1"/>
          </p:cNvSpPr>
          <p:nvPr>
            <p:ph type="title"/>
          </p:nvPr>
        </p:nvSpPr>
        <p:spPr>
          <a:xfrm>
            <a:off x="1619672" y="274638"/>
            <a:ext cx="7067128" cy="1143000"/>
          </a:xfrm>
        </p:spPr>
        <p:txBody>
          <a:bodyPr>
            <a:normAutofit fontScale="90000"/>
          </a:bodyPr>
          <a:lstStyle/>
          <a:p>
            <a:r>
              <a:rPr lang="ru-RU" dirty="0" smtClean="0"/>
              <a:t>ОПЛЕСНИН </a:t>
            </a:r>
            <a:br>
              <a:rPr lang="ru-RU" dirty="0" smtClean="0"/>
            </a:br>
            <a:r>
              <a:rPr lang="ru-RU" dirty="0" smtClean="0"/>
              <a:t>НИКОЛАЙ ВАСИЛЬЕВИЧ</a:t>
            </a:r>
            <a:endParaRPr lang="ru-RU" dirty="0"/>
          </a:p>
        </p:txBody>
      </p:sp>
      <p:sp>
        <p:nvSpPr>
          <p:cNvPr id="3" name="Содержимое 2"/>
          <p:cNvSpPr>
            <a:spLocks noGrp="1"/>
          </p:cNvSpPr>
          <p:nvPr>
            <p:ph idx="1"/>
          </p:nvPr>
        </p:nvSpPr>
        <p:spPr>
          <a:xfrm>
            <a:off x="4572000" y="1600200"/>
            <a:ext cx="4114800" cy="4709160"/>
          </a:xfrm>
        </p:spPr>
        <p:txBody>
          <a:bodyPr>
            <a:normAutofit fontScale="25000" lnSpcReduction="20000"/>
          </a:bodyPr>
          <a:lstStyle/>
          <a:p>
            <a:pPr marL="88900" indent="274638" algn="just">
              <a:lnSpc>
                <a:spcPct val="120000"/>
              </a:lnSpc>
              <a:spcBef>
                <a:spcPts val="0"/>
              </a:spcBef>
              <a:buNone/>
            </a:pPr>
            <a:r>
              <a:rPr lang="ru-RU" sz="5600" dirty="0" smtClean="0">
                <a:effectLst>
                  <a:outerShdw blurRad="38100" dist="38100" dir="2700000" algn="tl">
                    <a:srgbClr val="000000">
                      <a:alpha val="43137"/>
                    </a:srgbClr>
                  </a:outerShdw>
                </a:effectLst>
              </a:rPr>
              <a:t>Николай Васильевич </a:t>
            </a:r>
            <a:r>
              <a:rPr lang="ru-RU" sz="5600" b="1" dirty="0" smtClean="0">
                <a:effectLst>
                  <a:outerShdw blurRad="38100" dist="38100" dir="2700000" algn="tl">
                    <a:srgbClr val="000000">
                      <a:alpha val="43137"/>
                    </a:srgbClr>
                  </a:outerShdw>
                </a:effectLst>
              </a:rPr>
              <a:t>р</a:t>
            </a:r>
            <a:r>
              <a:rPr lang="ru-RU" sz="5600" dirty="0" smtClean="0">
                <a:effectLst>
                  <a:outerShdw blurRad="38100" dist="38100" dir="2700000" algn="tl">
                    <a:srgbClr val="000000">
                      <a:alpha val="43137"/>
                    </a:srgbClr>
                  </a:outerShdw>
                </a:effectLst>
              </a:rPr>
              <a:t>одился в 1914 г. в с. </a:t>
            </a:r>
            <a:r>
              <a:rPr lang="ru-RU" sz="5600" dirty="0" err="1" smtClean="0">
                <a:effectLst>
                  <a:outerShdw blurRad="38100" dist="38100" dir="2700000" algn="tl">
                    <a:srgbClr val="000000">
                      <a:alpha val="43137"/>
                    </a:srgbClr>
                  </a:outerShdw>
                </a:effectLst>
              </a:rPr>
              <a:t>Выльгорт</a:t>
            </a:r>
            <a:r>
              <a:rPr lang="ru-RU" sz="5600" dirty="0" smtClean="0">
                <a:effectLst>
                  <a:outerShdw blurRad="38100" dist="38100" dir="2700000" algn="tl">
                    <a:srgbClr val="000000">
                      <a:alpha val="43137"/>
                    </a:srgbClr>
                  </a:outerShdw>
                </a:effectLst>
              </a:rPr>
              <a:t> </a:t>
            </a:r>
            <a:r>
              <a:rPr lang="ru-RU" sz="5600" dirty="0" err="1" smtClean="0">
                <a:effectLst>
                  <a:outerShdw blurRad="38100" dist="38100" dir="2700000" algn="tl">
                    <a:srgbClr val="000000">
                      <a:alpha val="43137"/>
                    </a:srgbClr>
                  </a:outerShdw>
                </a:effectLst>
              </a:rPr>
              <a:t>Сыктывдинского</a:t>
            </a:r>
            <a:r>
              <a:rPr lang="ru-RU" sz="5600" dirty="0" smtClean="0">
                <a:effectLst>
                  <a:outerShdw blurRad="38100" dist="38100" dir="2700000" algn="tl">
                    <a:srgbClr val="000000">
                      <a:alpha val="43137"/>
                    </a:srgbClr>
                  </a:outerShdw>
                </a:effectLst>
              </a:rPr>
              <a:t> р-на Коми АССР. В 1939-1940 гг. — командир пулеметного взвода III стрелковой дивизии.</a:t>
            </a:r>
          </a:p>
          <a:p>
            <a:pPr marL="88900" indent="274638" algn="just">
              <a:lnSpc>
                <a:spcPct val="120000"/>
              </a:lnSpc>
              <a:spcBef>
                <a:spcPts val="0"/>
              </a:spcBef>
              <a:buNone/>
            </a:pPr>
            <a:r>
              <a:rPr lang="ru-RU" sz="5600" dirty="0" smtClean="0">
                <a:effectLst>
                  <a:outerShdw blurRad="38100" dist="38100" dir="2700000" algn="tl">
                    <a:srgbClr val="000000">
                      <a:alpha val="43137"/>
                    </a:srgbClr>
                  </a:outerShdw>
                </a:effectLst>
              </a:rPr>
              <a:t>В сентябре 1941 г. дивизия, в которой он служил, попала в окружение. Как командиру </a:t>
            </a:r>
            <a:r>
              <a:rPr lang="ru-RU" sz="5600" dirty="0" err="1" smtClean="0">
                <a:effectLst>
                  <a:outerShdw blurRad="38100" dist="38100" dir="2700000" algn="tl">
                    <a:srgbClr val="000000">
                      <a:alpha val="43137"/>
                    </a:srgbClr>
                  </a:outerShdw>
                </a:effectLst>
              </a:rPr>
              <a:t>разведроты</a:t>
            </a:r>
            <a:r>
              <a:rPr lang="ru-RU" sz="5600" dirty="0" smtClean="0">
                <a:effectLst>
                  <a:outerShdw blurRad="38100" dist="38100" dir="2700000" algn="tl">
                    <a:srgbClr val="000000">
                      <a:alpha val="43137"/>
                    </a:srgbClr>
                  </a:outerShdw>
                </a:effectLst>
              </a:rPr>
              <a:t> Н. В. </a:t>
            </a:r>
            <a:r>
              <a:rPr lang="ru-RU" sz="5600" dirty="0" err="1" smtClean="0">
                <a:effectLst>
                  <a:outerShdw blurRad="38100" dist="38100" dir="2700000" algn="tl">
                    <a:srgbClr val="000000">
                      <a:alpha val="43137"/>
                    </a:srgbClr>
                  </a:outerShdw>
                </a:effectLst>
              </a:rPr>
              <a:t>Оплеснину</a:t>
            </a:r>
            <a:r>
              <a:rPr lang="ru-RU" sz="5600" dirty="0" smtClean="0">
                <a:effectLst>
                  <a:outerShdw blurRad="38100" dist="38100" dir="2700000" algn="tl">
                    <a:srgbClr val="000000">
                      <a:alpha val="43137"/>
                    </a:srgbClr>
                  </a:outerShdw>
                </a:effectLst>
              </a:rPr>
              <a:t> было поручено связаться с частями Красной Армии. Выполняя приказ, он с большим риском для жизни 20 сентября прошел сквозь боевые порядки противника, переплыл широкий Волхов.</a:t>
            </a:r>
          </a:p>
          <a:p>
            <a:pPr marL="88900" indent="274638" algn="just">
              <a:lnSpc>
                <a:spcPct val="120000"/>
              </a:lnSpc>
              <a:spcBef>
                <a:spcPts val="0"/>
              </a:spcBef>
              <a:buNone/>
            </a:pPr>
            <a:r>
              <a:rPr lang="ru-RU" sz="5600" dirty="0" smtClean="0">
                <a:effectLst>
                  <a:outerShdw blurRad="38100" dist="38100" dir="2700000" algn="tl">
                    <a:srgbClr val="000000">
                      <a:alpha val="43137"/>
                    </a:srgbClr>
                  </a:outerShdw>
                </a:effectLst>
              </a:rPr>
              <a:t>Выполняя задание, </a:t>
            </a:r>
            <a:r>
              <a:rPr lang="ru-RU" sz="5600" dirty="0" err="1" smtClean="0">
                <a:effectLst>
                  <a:outerShdw blurRad="38100" dist="38100" dir="2700000" algn="tl">
                    <a:srgbClr val="000000">
                      <a:alpha val="43137"/>
                    </a:srgbClr>
                  </a:outerShdw>
                </a:effectLst>
              </a:rPr>
              <a:t>Оплеснину</a:t>
            </a:r>
            <a:r>
              <a:rPr lang="ru-RU" sz="5600" dirty="0" smtClean="0">
                <a:effectLst>
                  <a:outerShdw blurRad="38100" dist="38100" dir="2700000" algn="tl">
                    <a:srgbClr val="000000">
                      <a:alpha val="43137"/>
                    </a:srgbClr>
                  </a:outerShdw>
                </a:effectLst>
              </a:rPr>
              <a:t> Н. В. еще дважды, 25 и 29 сентября, пришлось переплыть р. Волхов. В результате дивизия вырвалась из вражеского кольца, форсировала Волхов и соединилась с войсками армии. За образцовое выполнение задания 27 декабря 1941 г. </a:t>
            </a:r>
            <a:r>
              <a:rPr lang="ru-RU" sz="5600" dirty="0" err="1" smtClean="0">
                <a:effectLst>
                  <a:outerShdw blurRad="38100" dist="38100" dir="2700000" algn="tl">
                    <a:srgbClr val="000000">
                      <a:alpha val="43137"/>
                    </a:srgbClr>
                  </a:outerShdw>
                </a:effectLst>
              </a:rPr>
              <a:t>Оплеснину</a:t>
            </a:r>
            <a:r>
              <a:rPr lang="ru-RU" sz="5600" dirty="0" smtClean="0">
                <a:effectLst>
                  <a:outerShdw blurRad="38100" dist="38100" dir="2700000" algn="tl">
                    <a:srgbClr val="000000">
                      <a:alpha val="43137"/>
                    </a:srgbClr>
                  </a:outerShdw>
                </a:effectLst>
              </a:rPr>
              <a:t> Н. В. присвоено звание Героя Советского Союза с вручением ордена Ленина, медали "Золотая Звезда".</a:t>
            </a:r>
          </a:p>
          <a:p>
            <a:pPr marL="88900" indent="274638" algn="just">
              <a:lnSpc>
                <a:spcPct val="120000"/>
              </a:lnSpc>
              <a:spcBef>
                <a:spcPts val="0"/>
              </a:spcBef>
              <a:buNone/>
            </a:pPr>
            <a:r>
              <a:rPr lang="ru-RU" sz="5600" dirty="0" smtClean="0">
                <a:effectLst>
                  <a:outerShdw blurRad="38100" dist="38100" dir="2700000" algn="tl">
                    <a:srgbClr val="000000">
                      <a:alpha val="43137"/>
                    </a:srgbClr>
                  </a:outerShdw>
                </a:effectLst>
              </a:rPr>
              <a:t>Герой погиб 19.03.1942 г. при подготовке к боевой операции по прорыву блокады г. Ленинграда. </a:t>
            </a:r>
            <a:endParaRPr lang="ru-RU" dirty="0">
              <a:effectLst>
                <a:outerShdw blurRad="38100" dist="38100" dir="2700000" algn="tl">
                  <a:srgbClr val="000000">
                    <a:alpha val="43137"/>
                  </a:srgbClr>
                </a:outerShdw>
              </a:effectLst>
            </a:endParaRPr>
          </a:p>
        </p:txBody>
      </p:sp>
      <p:pic>
        <p:nvPicPr>
          <p:cNvPr id="8" name="Picture 11"/>
          <p:cNvPicPr>
            <a:picLocks noChangeAspect="1" noChangeArrowheads="1"/>
          </p:cNvPicPr>
          <p:nvPr/>
        </p:nvPicPr>
        <p:blipFill>
          <a:blip r:embed="rId4"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5"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s://fs00.infourok.ru/images/doc/114/133941/img8.jpg"/>
          <p:cNvPicPr>
            <a:picLocks noChangeAspect="1" noChangeArrowheads="1"/>
          </p:cNvPicPr>
          <p:nvPr/>
        </p:nvPicPr>
        <p:blipFill>
          <a:blip r:embed="rId2" cstate="print">
            <a:lum bright="-16000" contrast="30000"/>
            <a:extLst>
              <a:ext uri="{BEBA8EAE-BF5A-486C-A8C5-ECC9F3942E4B}">
                <a14:imgProps xmlns:a14="http://schemas.microsoft.com/office/drawing/2010/main">
                  <a14:imgLayer r:embed="rId3">
                    <a14:imgEffect>
                      <a14:colorTemperature colorTemp="4625"/>
                    </a14:imgEffect>
                    <a14:imgEffect>
                      <a14:saturation sat="0"/>
                    </a14:imgEffect>
                  </a14:imgLayer>
                </a14:imgProps>
              </a:ext>
            </a:extLst>
          </a:blip>
          <a:srcRect l="4987" t="4537" r="38314" b="7264"/>
          <a:stretch>
            <a:fillRect/>
          </a:stretch>
        </p:blipFill>
        <p:spPr bwMode="auto">
          <a:xfrm>
            <a:off x="899591" y="1700808"/>
            <a:ext cx="2880000" cy="3941053"/>
          </a:xfrm>
          <a:prstGeom prst="rect">
            <a:avLst/>
          </a:prstGeom>
          <a:noFill/>
        </p:spPr>
      </p:pic>
      <p:sp>
        <p:nvSpPr>
          <p:cNvPr id="2" name="Заголовок 1"/>
          <p:cNvSpPr>
            <a:spLocks noGrp="1"/>
          </p:cNvSpPr>
          <p:nvPr>
            <p:ph type="title"/>
          </p:nvPr>
        </p:nvSpPr>
        <p:spPr>
          <a:xfrm>
            <a:off x="1619672" y="274638"/>
            <a:ext cx="7067128" cy="1143000"/>
          </a:xfrm>
        </p:spPr>
        <p:txBody>
          <a:bodyPr>
            <a:normAutofit fontScale="90000"/>
          </a:bodyPr>
          <a:lstStyle/>
          <a:p>
            <a:r>
              <a:rPr lang="ru-RU" dirty="0" smtClean="0"/>
              <a:t>ПРЫГУНОВ </a:t>
            </a:r>
            <a:br>
              <a:rPr lang="ru-RU" dirty="0" smtClean="0"/>
            </a:br>
            <a:r>
              <a:rPr lang="ru-RU" dirty="0" smtClean="0"/>
              <a:t>АЛЕКСАНДР ВАСИЛЬЕВИЧ </a:t>
            </a:r>
            <a:endParaRPr lang="ru-RU" dirty="0"/>
          </a:p>
        </p:txBody>
      </p:sp>
      <p:sp>
        <p:nvSpPr>
          <p:cNvPr id="3" name="Содержимое 2"/>
          <p:cNvSpPr>
            <a:spLocks noGrp="1"/>
          </p:cNvSpPr>
          <p:nvPr>
            <p:ph idx="1"/>
          </p:nvPr>
        </p:nvSpPr>
        <p:spPr>
          <a:xfrm>
            <a:off x="4572000" y="1600200"/>
            <a:ext cx="4114800" cy="4709160"/>
          </a:xfrm>
        </p:spPr>
        <p:txBody>
          <a:bodyPr>
            <a:normAutofit fontScale="25000" lnSpcReduction="20000"/>
          </a:bodyPr>
          <a:lstStyle/>
          <a:p>
            <a:pPr marL="88900" indent="274638" algn="just">
              <a:lnSpc>
                <a:spcPct val="120000"/>
              </a:lnSpc>
              <a:spcBef>
                <a:spcPts val="0"/>
              </a:spcBef>
              <a:buNone/>
            </a:pPr>
            <a:r>
              <a:rPr lang="ru-RU" sz="5200" dirty="0" smtClean="0">
                <a:effectLst>
                  <a:outerShdw blurRad="38100" dist="38100" dir="2700000" algn="tl">
                    <a:srgbClr val="000000">
                      <a:alpha val="43137"/>
                    </a:srgbClr>
                  </a:outerShdw>
                </a:effectLst>
              </a:rPr>
              <a:t>Александр Васильевич</a:t>
            </a:r>
            <a:r>
              <a:rPr lang="ru-RU" sz="5200" b="1" dirty="0" smtClean="0">
                <a:effectLst>
                  <a:outerShdw blurRad="38100" dist="38100" dir="2700000" algn="tl">
                    <a:srgbClr val="000000">
                      <a:alpha val="43137"/>
                    </a:srgbClr>
                  </a:outerShdw>
                </a:effectLst>
              </a:rPr>
              <a:t> р</a:t>
            </a:r>
            <a:r>
              <a:rPr lang="ru-RU" sz="5200" dirty="0" smtClean="0">
                <a:effectLst>
                  <a:outerShdw blurRad="38100" dist="38100" dir="2700000" algn="tl">
                    <a:srgbClr val="000000">
                      <a:alpha val="43137"/>
                    </a:srgbClr>
                  </a:outerShdw>
                </a:effectLst>
              </a:rPr>
              <a:t>одился 12 апреля 1907 года в пос. Минеральные Воды </a:t>
            </a:r>
          </a:p>
          <a:p>
            <a:pPr marL="88900" indent="274638" algn="just">
              <a:lnSpc>
                <a:spcPct val="120000"/>
              </a:lnSpc>
              <a:spcBef>
                <a:spcPts val="0"/>
              </a:spcBef>
              <a:buNone/>
            </a:pPr>
            <a:r>
              <a:rPr lang="ru-RU" sz="5200" dirty="0" smtClean="0">
                <a:effectLst>
                  <a:outerShdw blurRad="38100" dist="38100" dir="2700000" algn="tl">
                    <a:srgbClr val="000000">
                      <a:alpha val="43137"/>
                    </a:srgbClr>
                  </a:outerShdw>
                </a:effectLst>
              </a:rPr>
              <a:t>В ряды Красной Армии призван </a:t>
            </a:r>
            <a:r>
              <a:rPr lang="ru-RU" sz="5200" dirty="0" err="1" smtClean="0">
                <a:effectLst>
                  <a:outerShdw blurRad="38100" dist="38100" dir="2700000" algn="tl">
                    <a:srgbClr val="000000">
                      <a:alpha val="43137"/>
                    </a:srgbClr>
                  </a:outerShdw>
                </a:effectLst>
              </a:rPr>
              <a:t>Усть-Усинским</a:t>
            </a:r>
            <a:r>
              <a:rPr lang="ru-RU" sz="5200" dirty="0" smtClean="0">
                <a:effectLst>
                  <a:outerShdw blurRad="38100" dist="38100" dir="2700000" algn="tl">
                    <a:srgbClr val="000000">
                      <a:alpha val="43137"/>
                    </a:srgbClr>
                  </a:outerShdw>
                </a:effectLst>
              </a:rPr>
              <a:t> РВК в августе 1941 года.</a:t>
            </a:r>
          </a:p>
          <a:p>
            <a:pPr marL="88900" indent="274638" algn="just">
              <a:lnSpc>
                <a:spcPct val="120000"/>
              </a:lnSpc>
              <a:spcBef>
                <a:spcPts val="0"/>
              </a:spcBef>
              <a:buNone/>
            </a:pPr>
            <a:r>
              <a:rPr lang="ru-RU" sz="5200" dirty="0" smtClean="0">
                <a:effectLst>
                  <a:outerShdw blurRad="38100" dist="38100" dir="2700000" algn="tl">
                    <a:srgbClr val="000000">
                      <a:alpha val="43137"/>
                    </a:srgbClr>
                  </a:outerShdw>
                </a:effectLst>
              </a:rPr>
              <a:t>На фронте Александр Прыгунов стал командиром саперной роты 28-го отдельного штурм. инженерно-саперного батальона (6-я штурмовая ИС бригада, 40-я армия, Воронеж. фронт). Александр Прыгунов в конце сентября 1943 года при форсировании Днепра в районе Великий </a:t>
            </a:r>
            <a:r>
              <a:rPr lang="ru-RU" sz="5200" dirty="0" err="1" smtClean="0">
                <a:effectLst>
                  <a:outerShdw blurRad="38100" dist="38100" dir="2700000" algn="tl">
                    <a:srgbClr val="000000">
                      <a:alpha val="43137"/>
                    </a:srgbClr>
                  </a:outerShdw>
                </a:effectLst>
              </a:rPr>
              <a:t>Букрин</a:t>
            </a:r>
            <a:r>
              <a:rPr lang="ru-RU" sz="5200" dirty="0" smtClean="0">
                <a:effectLst>
                  <a:outerShdw blurRad="38100" dist="38100" dir="2700000" algn="tl">
                    <a:srgbClr val="000000">
                      <a:alpha val="43137"/>
                    </a:srgbClr>
                  </a:outerShdw>
                </a:effectLst>
              </a:rPr>
              <a:t> (</a:t>
            </a:r>
            <a:r>
              <a:rPr lang="ru-RU" sz="5200" dirty="0" err="1" smtClean="0">
                <a:effectLst>
                  <a:outerShdw blurRad="38100" dist="38100" dir="2700000" algn="tl">
                    <a:srgbClr val="000000">
                      <a:alpha val="43137"/>
                    </a:srgbClr>
                  </a:outerShdw>
                </a:effectLst>
              </a:rPr>
              <a:t>Мироновский</a:t>
            </a:r>
            <a:r>
              <a:rPr lang="ru-RU" sz="5200" dirty="0" smtClean="0">
                <a:effectLst>
                  <a:outerShdw blurRad="38100" dist="38100" dir="2700000" algn="tl">
                    <a:srgbClr val="000000">
                      <a:alpha val="43137"/>
                    </a:srgbClr>
                  </a:outerShdw>
                </a:effectLst>
              </a:rPr>
              <a:t> район Киевской обл.) успешно обеспечил переправу личного состава и боеприпасов наступающих частей. Несмотря на то, что противник вывел из строя большую часть переправочных средств, на оставшемся пароме в ночь на 29.09.1943г. было переправлено свыше 500 бойцов, 17 арт. орудий с расчетами, 117 ящиков боеприпасов и другой военной техники. 29 сентября 1943 года был смертельно ранен. Похоронен у дер. </a:t>
            </a:r>
            <a:r>
              <a:rPr lang="ru-RU" sz="5200" dirty="0" err="1" smtClean="0">
                <a:effectLst>
                  <a:outerShdw blurRad="38100" dist="38100" dir="2700000" algn="tl">
                    <a:srgbClr val="000000">
                      <a:alpha val="43137"/>
                    </a:srgbClr>
                  </a:outerShdw>
                </a:effectLst>
              </a:rPr>
              <a:t>Яшники</a:t>
            </a:r>
            <a:r>
              <a:rPr lang="ru-RU" sz="5200" dirty="0" smtClean="0">
                <a:effectLst>
                  <a:outerShdw blurRad="38100" dist="38100" dir="2700000" algn="tl">
                    <a:srgbClr val="000000">
                      <a:alpha val="43137"/>
                    </a:srgbClr>
                  </a:outerShdw>
                </a:effectLst>
              </a:rPr>
              <a:t> Киевской области.</a:t>
            </a:r>
          </a:p>
          <a:p>
            <a:pPr marL="88900" indent="274638" algn="just">
              <a:lnSpc>
                <a:spcPct val="120000"/>
              </a:lnSpc>
              <a:spcBef>
                <a:spcPts val="0"/>
              </a:spcBef>
              <a:buNone/>
            </a:pPr>
            <a:r>
              <a:rPr lang="ru-RU" sz="5200" dirty="0" smtClean="0">
                <a:effectLst>
                  <a:outerShdw blurRad="38100" dist="38100" dir="2700000" algn="tl">
                    <a:srgbClr val="000000">
                      <a:alpha val="43137"/>
                    </a:srgbClr>
                  </a:outerShdw>
                </a:effectLst>
              </a:rPr>
              <a:t>10 января 1944 года ст. лейтенанту Александру Васильевичу </a:t>
            </a:r>
            <a:r>
              <a:rPr lang="ru-RU" sz="5200" dirty="0" err="1" smtClean="0">
                <a:effectLst>
                  <a:outerShdw blurRad="38100" dist="38100" dir="2700000" algn="tl">
                    <a:srgbClr val="000000">
                      <a:alpha val="43137"/>
                    </a:srgbClr>
                  </a:outerShdw>
                </a:effectLst>
              </a:rPr>
              <a:t>Прыгунову</a:t>
            </a:r>
            <a:r>
              <a:rPr lang="ru-RU" sz="5200" dirty="0" smtClean="0">
                <a:effectLst>
                  <a:outerShdw blurRad="38100" dist="38100" dir="2700000" algn="tl">
                    <a:srgbClr val="000000">
                      <a:alpha val="43137"/>
                    </a:srgbClr>
                  </a:outerShdw>
                </a:effectLst>
              </a:rPr>
              <a:t> было посмертно присвоено звание Героя Советского Союза.</a:t>
            </a:r>
          </a:p>
          <a:p>
            <a:pPr>
              <a:buNone/>
            </a:pPr>
            <a:endParaRPr lang="ru-RU" dirty="0"/>
          </a:p>
        </p:txBody>
      </p:sp>
      <p:pic>
        <p:nvPicPr>
          <p:cNvPr id="8" name="Picture 11"/>
          <p:cNvPicPr>
            <a:picLocks noChangeAspect="1" noChangeArrowheads="1"/>
          </p:cNvPicPr>
          <p:nvPr/>
        </p:nvPicPr>
        <p:blipFill>
          <a:blip r:embed="rId4"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5"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s://img1.liveinternet.ru/images/attach/c/1/61/455/61455114_Samsonov_P_V2.jpg"/>
          <p:cNvPicPr>
            <a:picLocks noChangeAspect="1" noChangeArrowheads="1"/>
          </p:cNvPicPr>
          <p:nvPr/>
        </p:nvPicPr>
        <p:blipFill>
          <a:blip r:embed="rId2" cstate="print"/>
          <a:srcRect/>
          <a:stretch>
            <a:fillRect/>
          </a:stretch>
        </p:blipFill>
        <p:spPr bwMode="auto">
          <a:xfrm>
            <a:off x="899592" y="1700808"/>
            <a:ext cx="2880000" cy="4069312"/>
          </a:xfrm>
          <a:prstGeom prst="rect">
            <a:avLst/>
          </a:prstGeom>
          <a:noFill/>
        </p:spPr>
      </p:pic>
      <p:sp>
        <p:nvSpPr>
          <p:cNvPr id="2" name="Заголовок 1"/>
          <p:cNvSpPr>
            <a:spLocks noGrp="1"/>
          </p:cNvSpPr>
          <p:nvPr>
            <p:ph type="title"/>
          </p:nvPr>
        </p:nvSpPr>
        <p:spPr>
          <a:xfrm>
            <a:off x="1619672" y="274638"/>
            <a:ext cx="7067128" cy="1143000"/>
          </a:xfrm>
        </p:spPr>
        <p:txBody>
          <a:bodyPr>
            <a:normAutofit fontScale="90000"/>
          </a:bodyPr>
          <a:lstStyle/>
          <a:p>
            <a:r>
              <a:rPr lang="ru-RU" dirty="0" smtClean="0"/>
              <a:t>САМСОНОВ </a:t>
            </a:r>
            <a:br>
              <a:rPr lang="ru-RU" dirty="0" smtClean="0"/>
            </a:br>
            <a:r>
              <a:rPr lang="ru-RU" dirty="0" smtClean="0"/>
              <a:t>ПАВЕЛ ВЛАДИМИРОВИЧ </a:t>
            </a:r>
            <a:endParaRPr lang="ru-RU" dirty="0"/>
          </a:p>
        </p:txBody>
      </p:sp>
      <p:sp>
        <p:nvSpPr>
          <p:cNvPr id="3" name="Содержимое 2"/>
          <p:cNvSpPr>
            <a:spLocks noGrp="1"/>
          </p:cNvSpPr>
          <p:nvPr>
            <p:ph idx="1"/>
          </p:nvPr>
        </p:nvSpPr>
        <p:spPr>
          <a:xfrm>
            <a:off x="4572000" y="1600200"/>
            <a:ext cx="4114800" cy="4709160"/>
          </a:xfrm>
        </p:spPr>
        <p:txBody>
          <a:bodyPr>
            <a:noAutofit/>
          </a:bodyPr>
          <a:lstStyle/>
          <a:p>
            <a:pPr marL="88900" indent="274638" algn="just">
              <a:lnSpc>
                <a:spcPct val="120000"/>
              </a:lnSpc>
              <a:spcBef>
                <a:spcPts val="0"/>
              </a:spcBef>
              <a:buNone/>
            </a:pPr>
            <a:r>
              <a:rPr lang="ru-RU" sz="1300" dirty="0" smtClean="0">
                <a:effectLst>
                  <a:outerShdw blurRad="38100" dist="38100" dir="2700000" algn="tl">
                    <a:srgbClr val="000000">
                      <a:alpha val="43137"/>
                    </a:srgbClr>
                  </a:outerShdw>
                </a:effectLst>
              </a:rPr>
              <a:t>Павел Владимирович родился 12 июля 1920 г. в г.Луганске.</a:t>
            </a:r>
          </a:p>
          <a:p>
            <a:pPr marL="88900" indent="274638" algn="just">
              <a:lnSpc>
                <a:spcPct val="120000"/>
              </a:lnSpc>
              <a:spcBef>
                <a:spcPts val="0"/>
              </a:spcBef>
              <a:buNone/>
            </a:pPr>
            <a:r>
              <a:rPr lang="ru-RU" sz="1300" dirty="0" smtClean="0">
                <a:effectLst>
                  <a:outerShdw blurRad="38100" dist="38100" dir="2700000" algn="tl">
                    <a:srgbClr val="000000">
                      <a:alpha val="43137"/>
                    </a:srgbClr>
                  </a:outerShdw>
                </a:effectLst>
              </a:rPr>
              <a:t>Участник Великой Отечественной войны с июня 1941 г. Штурман авиационного полка (211-я штурм. авиац. див., 3-я воздушная армия, 1-й Прибалтийский  фронт). К сентябрю 1944 г. совершил 110 боевых вылетов на штурмовку живой силы и боевой техники противника, нанеся ему значительный урон.</a:t>
            </a:r>
          </a:p>
          <a:p>
            <a:pPr marL="88900" indent="274638" algn="just">
              <a:lnSpc>
                <a:spcPct val="120000"/>
              </a:lnSpc>
              <a:spcBef>
                <a:spcPts val="0"/>
              </a:spcBef>
              <a:buNone/>
            </a:pPr>
            <a:r>
              <a:rPr lang="ru-RU" sz="1300" dirty="0" smtClean="0">
                <a:effectLst>
                  <a:outerShdw blurRad="38100" dist="38100" dir="2700000" algn="tl">
                    <a:srgbClr val="000000">
                      <a:alpha val="43137"/>
                    </a:srgbClr>
                  </a:outerShdw>
                </a:effectLst>
              </a:rPr>
              <a:t>Звание Героя Советского Союза присвоено 23.02.1945 г. Награжден орденом Ленина, 2 орденами Отечественной войны 1 ст., орденом Красной Звезды, медалями.</a:t>
            </a:r>
          </a:p>
          <a:p>
            <a:pPr marL="88900" indent="274638" algn="just">
              <a:lnSpc>
                <a:spcPct val="120000"/>
              </a:lnSpc>
              <a:spcBef>
                <a:spcPts val="0"/>
              </a:spcBef>
              <a:buNone/>
            </a:pPr>
            <a:r>
              <a:rPr lang="ru-RU" sz="1300" dirty="0" smtClean="0">
                <a:effectLst>
                  <a:outerShdw blurRad="38100" dist="38100" dir="2700000" algn="tl">
                    <a:srgbClr val="000000">
                      <a:alpha val="43137"/>
                    </a:srgbClr>
                  </a:outerShdw>
                </a:effectLst>
              </a:rPr>
              <a:t>После войны служил в ВВС. С 1960 г. по 1964 г. - командир в/ч 45134 в г.Воркуте. Принимал активное участие в общественной работе. В 1961 г. на 12 партконференции был избран членом Воркутинского городского комитета партии.</a:t>
            </a:r>
          </a:p>
          <a:p>
            <a:pPr marL="88900" indent="274638" algn="just">
              <a:lnSpc>
                <a:spcPct val="120000"/>
              </a:lnSpc>
              <a:spcBef>
                <a:spcPts val="0"/>
              </a:spcBef>
              <a:buNone/>
            </a:pPr>
            <a:r>
              <a:rPr lang="ru-RU" sz="1300" dirty="0" smtClean="0">
                <a:effectLst>
                  <a:outerShdw blurRad="38100" dist="38100" dir="2700000" algn="tl">
                    <a:srgbClr val="000000">
                      <a:alpha val="43137"/>
                    </a:srgbClr>
                  </a:outerShdw>
                </a:effectLst>
              </a:rPr>
              <a:t>В 1964 г. полковник Самсонов П.В. выбыл в г.Волгоград. </a:t>
            </a:r>
          </a:p>
          <a:p>
            <a:pPr marL="88900" indent="274638" algn="just">
              <a:lnSpc>
                <a:spcPct val="120000"/>
              </a:lnSpc>
              <a:spcBef>
                <a:spcPts val="0"/>
              </a:spcBef>
              <a:buNone/>
            </a:pPr>
            <a:endParaRPr lang="ru-RU" sz="1300" dirty="0"/>
          </a:p>
        </p:txBody>
      </p:sp>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s://img0.liveinternet.ru/images/attach/c/3/76/92/76092582_Safronov_P_S.jpg"/>
          <p:cNvPicPr>
            <a:picLocks noChangeAspect="1" noChangeArrowheads="1"/>
          </p:cNvPicPr>
          <p:nvPr/>
        </p:nvPicPr>
        <p:blipFill>
          <a:blip r:embed="rId2" cstate="print">
            <a:lum bright="-16000" contrast="22000"/>
          </a:blip>
          <a:srcRect/>
          <a:stretch>
            <a:fillRect/>
          </a:stretch>
        </p:blipFill>
        <p:spPr bwMode="auto">
          <a:xfrm>
            <a:off x="899592" y="1700808"/>
            <a:ext cx="2880000" cy="4401746"/>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t>САФРОНОВ </a:t>
            </a:r>
            <a:br>
              <a:rPr lang="ru-RU" dirty="0" smtClean="0"/>
            </a:br>
            <a:r>
              <a:rPr lang="ru-RU" dirty="0" smtClean="0"/>
              <a:t>ПЁТР СЕРГЕЕВИЧ</a:t>
            </a:r>
            <a:endParaRPr lang="ru-RU" dirty="0"/>
          </a:p>
        </p:txBody>
      </p:sp>
      <p:sp>
        <p:nvSpPr>
          <p:cNvPr id="3" name="Содержимое 2"/>
          <p:cNvSpPr>
            <a:spLocks noGrp="1"/>
          </p:cNvSpPr>
          <p:nvPr>
            <p:ph idx="1"/>
          </p:nvPr>
        </p:nvSpPr>
        <p:spPr>
          <a:xfrm>
            <a:off x="4572000" y="1600200"/>
            <a:ext cx="4114800" cy="4709160"/>
          </a:xfrm>
        </p:spPr>
        <p:txBody>
          <a:bodyPr>
            <a:normAutofit fontScale="25000" lnSpcReduction="20000"/>
          </a:bodyPr>
          <a:lstStyle/>
          <a:p>
            <a:pPr marL="88900" indent="274638" algn="just">
              <a:lnSpc>
                <a:spcPct val="120000"/>
              </a:lnSpc>
              <a:spcBef>
                <a:spcPts val="0"/>
              </a:spcBef>
              <a:buNone/>
            </a:pPr>
            <a:r>
              <a:rPr lang="ru-RU" sz="5200" dirty="0" smtClean="0">
                <a:effectLst>
                  <a:outerShdw blurRad="38100" dist="38100" dir="2700000" algn="tl">
                    <a:srgbClr val="000000">
                      <a:alpha val="43137"/>
                    </a:srgbClr>
                  </a:outerShdw>
                </a:effectLst>
              </a:rPr>
              <a:t>Петр Сергеевич </a:t>
            </a:r>
            <a:r>
              <a:rPr lang="ru-RU" sz="5200" b="1" dirty="0" smtClean="0">
                <a:effectLst>
                  <a:outerShdw blurRad="38100" dist="38100" dir="2700000" algn="tl">
                    <a:srgbClr val="000000">
                      <a:alpha val="43137"/>
                    </a:srgbClr>
                  </a:outerShdw>
                </a:effectLst>
              </a:rPr>
              <a:t>р</a:t>
            </a:r>
            <a:r>
              <a:rPr lang="ru-RU" sz="5200" dirty="0" smtClean="0">
                <a:effectLst>
                  <a:outerShdw blurRad="38100" dist="38100" dir="2700000" algn="tl">
                    <a:srgbClr val="000000">
                      <a:alpha val="43137"/>
                    </a:srgbClr>
                  </a:outerShdw>
                </a:effectLst>
              </a:rPr>
              <a:t>одился в д. </a:t>
            </a:r>
            <a:r>
              <a:rPr lang="ru-RU" sz="5200" dirty="0" err="1" smtClean="0">
                <a:effectLst>
                  <a:outerShdw blurRad="38100" dist="38100" dir="2700000" algn="tl">
                    <a:srgbClr val="000000">
                      <a:alpha val="43137"/>
                    </a:srgbClr>
                  </a:outerShdw>
                </a:effectLst>
              </a:rPr>
              <a:t>Моркваши</a:t>
            </a:r>
            <a:r>
              <a:rPr lang="ru-RU" sz="5200" dirty="0" smtClean="0">
                <a:effectLst>
                  <a:outerShdw blurRad="38100" dist="38100" dir="2700000" algn="tl">
                    <a:srgbClr val="000000">
                      <a:alpha val="43137"/>
                    </a:srgbClr>
                  </a:outerShdw>
                </a:effectLst>
              </a:rPr>
              <a:t> </a:t>
            </a:r>
            <a:r>
              <a:rPr lang="ru-RU" sz="5200" dirty="0" err="1" smtClean="0">
                <a:effectLst>
                  <a:outerShdw blurRad="38100" dist="38100" dir="2700000" algn="tl">
                    <a:srgbClr val="000000">
                      <a:alpha val="43137"/>
                    </a:srgbClr>
                  </a:outerShdw>
                </a:effectLst>
              </a:rPr>
              <a:t>Елабужского</a:t>
            </a:r>
            <a:r>
              <a:rPr lang="ru-RU" sz="5200" dirty="0" smtClean="0">
                <a:effectLst>
                  <a:outerShdw blurRad="38100" dist="38100" dir="2700000" algn="tl">
                    <a:srgbClr val="000000">
                      <a:alpha val="43137"/>
                    </a:srgbClr>
                  </a:outerShdw>
                </a:effectLst>
              </a:rPr>
              <a:t> р-на Татарской АССР. В 1943 г. призван в Красную Армию.</a:t>
            </a:r>
          </a:p>
          <a:p>
            <a:pPr marL="88900" indent="274638" algn="just">
              <a:lnSpc>
                <a:spcPct val="120000"/>
              </a:lnSpc>
              <a:spcBef>
                <a:spcPts val="0"/>
              </a:spcBef>
              <a:buNone/>
            </a:pPr>
            <a:r>
              <a:rPr lang="ru-RU" sz="5200" dirty="0" smtClean="0">
                <a:effectLst>
                  <a:outerShdw blurRad="38100" dist="38100" dir="2700000" algn="tl">
                    <a:srgbClr val="000000">
                      <a:alpha val="43137"/>
                    </a:srgbClr>
                  </a:outerShdw>
                </a:effectLst>
              </a:rPr>
              <a:t>Перед рассветом 28 сентября 1943 г. гвардии ефрейтор 234-го гвардейского стрелкового полка (76-я гвардейская стрелковая дивизия, 61-я армия, Центральный фронт) Сафронов П. С. в составе небольшой штурмовой группы под сильным огнем противника на лодке первым переправился через р. Днепр в р-не с. Мысы (</a:t>
            </a:r>
            <a:r>
              <a:rPr lang="ru-RU" sz="5200" dirty="0" err="1" smtClean="0">
                <a:effectLst>
                  <a:outerShdw blurRad="38100" dist="38100" dir="2700000" algn="tl">
                    <a:srgbClr val="000000">
                      <a:alpha val="43137"/>
                    </a:srgbClr>
                  </a:outerShdw>
                </a:effectLst>
              </a:rPr>
              <a:t>Репкинский</a:t>
            </a:r>
            <a:r>
              <a:rPr lang="ru-RU" sz="5200" dirty="0" smtClean="0">
                <a:effectLst>
                  <a:outerShdw blurRad="38100" dist="38100" dir="2700000" algn="tl">
                    <a:srgbClr val="000000">
                      <a:alpha val="43137"/>
                    </a:srgbClr>
                  </a:outerShdw>
                </a:effectLst>
              </a:rPr>
              <a:t> р-н, Черниговская обл.). Сафронов участвовал в отражении нескольких вражеских контратак, уничтожил более десяти гитлеровцев. В критический момент боя заменил погибшего командира группы и обеспечил выполнение задачи.</a:t>
            </a:r>
          </a:p>
          <a:p>
            <a:pPr marL="88900" indent="274638" algn="just">
              <a:lnSpc>
                <a:spcPct val="120000"/>
              </a:lnSpc>
              <a:spcBef>
                <a:spcPts val="0"/>
              </a:spcBef>
              <a:buNone/>
            </a:pPr>
            <a:r>
              <a:rPr lang="ru-RU" sz="5200" dirty="0" smtClean="0">
                <a:effectLst>
                  <a:outerShdw blurRad="38100" dist="38100" dir="2700000" algn="tl">
                    <a:srgbClr val="000000">
                      <a:alpha val="43137"/>
                    </a:srgbClr>
                  </a:outerShdw>
                </a:effectLst>
              </a:rPr>
              <a:t>15 января 1944 г. Сафронову П. С. присвоено звание Героя Советского Союза</a:t>
            </a:r>
          </a:p>
          <a:p>
            <a:pPr marL="88900" indent="274638" algn="just">
              <a:lnSpc>
                <a:spcPct val="120000"/>
              </a:lnSpc>
              <a:spcBef>
                <a:spcPts val="0"/>
              </a:spcBef>
              <a:buNone/>
            </a:pPr>
            <a:r>
              <a:rPr lang="ru-RU" sz="5200" dirty="0" smtClean="0">
                <a:effectLst>
                  <a:outerShdw blurRad="38100" dist="38100" dir="2700000" algn="tl">
                    <a:srgbClr val="000000">
                      <a:alpha val="43137"/>
                    </a:srgbClr>
                  </a:outerShdw>
                </a:effectLst>
              </a:rPr>
              <a:t>После войны продолжал службу в армии. В 1948 г. демобилизован. С 1963 г. подполковник Сафронов П. С. работал в органах МВД Коми АССР. Умер П. С. Сафронов в г.Сыктывкаре в ноябре 1995 года. </a:t>
            </a:r>
          </a:p>
          <a:p>
            <a:pPr marL="88900" indent="274638" algn="just">
              <a:buNone/>
            </a:pPr>
            <a:endParaRPr lang="ru-RU" dirty="0"/>
          </a:p>
        </p:txBody>
      </p:sp>
      <p:pic>
        <p:nvPicPr>
          <p:cNvPr id="7"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8"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respublika11.ru/wp-content/uploads/2015/12/62.png"/>
          <p:cNvPicPr>
            <a:picLocks noChangeAspect="1" noChangeArrowheads="1"/>
          </p:cNvPicPr>
          <p:nvPr/>
        </p:nvPicPr>
        <p:blipFill>
          <a:blip r:embed="rId2" cstate="print"/>
          <a:srcRect/>
          <a:stretch>
            <a:fillRect/>
          </a:stretch>
        </p:blipFill>
        <p:spPr bwMode="auto">
          <a:xfrm>
            <a:off x="899912" y="1700808"/>
            <a:ext cx="2880000" cy="4001521"/>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t>СЕРДИТОВ </a:t>
            </a:r>
            <a:br>
              <a:rPr lang="ru-RU" dirty="0" smtClean="0"/>
            </a:br>
            <a:r>
              <a:rPr lang="ru-RU" dirty="0" smtClean="0"/>
              <a:t>СЕМЁН АЛЕКСЕЕВИЧ </a:t>
            </a:r>
            <a:endParaRPr lang="ru-RU" dirty="0"/>
          </a:p>
        </p:txBody>
      </p:sp>
      <p:sp>
        <p:nvSpPr>
          <p:cNvPr id="3" name="Содержимое 2"/>
          <p:cNvSpPr>
            <a:spLocks noGrp="1"/>
          </p:cNvSpPr>
          <p:nvPr>
            <p:ph idx="1"/>
          </p:nvPr>
        </p:nvSpPr>
        <p:spPr>
          <a:xfrm>
            <a:off x="4572000" y="1600200"/>
            <a:ext cx="4114800" cy="4709160"/>
          </a:xfrm>
        </p:spPr>
        <p:txBody>
          <a:bodyPr>
            <a:normAutofit fontScale="25000" lnSpcReduction="20000"/>
          </a:bodyPr>
          <a:lstStyle/>
          <a:p>
            <a:pPr marL="88900" indent="274638" algn="just">
              <a:lnSpc>
                <a:spcPct val="120000"/>
              </a:lnSpc>
              <a:spcBef>
                <a:spcPts val="0"/>
              </a:spcBef>
              <a:buNone/>
            </a:pPr>
            <a:r>
              <a:rPr lang="ru-RU" sz="5200" dirty="0" smtClean="0"/>
              <a:t>Семен Алексеевич родился 14 сентября 1904 г. в с. Ношуль </a:t>
            </a:r>
            <a:r>
              <a:rPr lang="ru-RU" sz="5200" dirty="0" err="1" smtClean="0"/>
              <a:t>Прилузского</a:t>
            </a:r>
            <a:r>
              <a:rPr lang="ru-RU" sz="5200" dirty="0" smtClean="0"/>
              <a:t> р-на Коми АССР.</a:t>
            </a:r>
          </a:p>
          <a:p>
            <a:pPr marL="88900" indent="274638" algn="just">
              <a:lnSpc>
                <a:spcPct val="120000"/>
              </a:lnSpc>
              <a:spcBef>
                <a:spcPts val="0"/>
              </a:spcBef>
              <a:buNone/>
            </a:pPr>
            <a:r>
              <a:rPr lang="ru-RU" sz="5200" dirty="0" smtClean="0"/>
              <a:t>Призван в ряды Красной Армии </a:t>
            </a:r>
            <a:r>
              <a:rPr lang="ru-RU" sz="5200" dirty="0" err="1" smtClean="0"/>
              <a:t>Прилузским</a:t>
            </a:r>
            <a:r>
              <a:rPr lang="ru-RU" sz="5200" dirty="0" smtClean="0"/>
              <a:t> РВК 24 октября 1941 г. </a:t>
            </a:r>
          </a:p>
          <a:p>
            <a:pPr marL="88900" indent="274638" algn="just">
              <a:lnSpc>
                <a:spcPct val="120000"/>
              </a:lnSpc>
              <a:spcBef>
                <a:spcPts val="0"/>
              </a:spcBef>
              <a:buNone/>
            </a:pPr>
            <a:r>
              <a:rPr lang="ru-RU" sz="5200" dirty="0" smtClean="0"/>
              <a:t>В октябре 1943 г. отличился геройством в боях при форсировании Днепра. В бою за остров Казачий на Днепре сержант </a:t>
            </a:r>
            <a:r>
              <a:rPr lang="ru-RU" sz="5200" dirty="0" err="1" smtClean="0"/>
              <a:t>Сердитов</a:t>
            </a:r>
            <a:r>
              <a:rPr lang="ru-RU" sz="5200" dirty="0" smtClean="0"/>
              <a:t> с пятью бойцами отразил несколько контратак противника. При отражении одной из контратак ворвался в окопы врага, лично уничтожил 12 солдат и захватил крупнокалиберный пулемет. В бою за деревню </a:t>
            </a:r>
            <a:r>
              <a:rPr lang="ru-RU" sz="5200" dirty="0" err="1" smtClean="0"/>
              <a:t>Лютеж</a:t>
            </a:r>
            <a:r>
              <a:rPr lang="ru-RU" sz="5200" dirty="0" smtClean="0"/>
              <a:t> первым ворвался в центр вражеской обороны, увлекая за собой бойцов, лично уничтожил 6 гитлеровцев.</a:t>
            </a:r>
          </a:p>
          <a:p>
            <a:pPr marL="88900" indent="274638" algn="just">
              <a:lnSpc>
                <a:spcPct val="120000"/>
              </a:lnSpc>
              <a:spcBef>
                <a:spcPts val="0"/>
              </a:spcBef>
              <a:buNone/>
            </a:pPr>
            <a:r>
              <a:rPr lang="ru-RU" sz="5200" dirty="0" smtClean="0"/>
              <a:t>18 октября 1943 г. С. А. </a:t>
            </a:r>
            <a:r>
              <a:rPr lang="ru-RU" sz="5200" dirty="0" err="1" smtClean="0"/>
              <a:t>Сердитов</a:t>
            </a:r>
            <a:r>
              <a:rPr lang="ru-RU" sz="5200" dirty="0" smtClean="0"/>
              <a:t> в бою за безымянную высоту проявил геройский подвиг, ценой своей жизни обеспечив успех батальону при наступлении. Захоронен в Киевской области, </a:t>
            </a:r>
            <a:r>
              <a:rPr lang="ru-RU" sz="5200" dirty="0" err="1" smtClean="0"/>
              <a:t>Вышгородский</a:t>
            </a:r>
            <a:r>
              <a:rPr lang="ru-RU" sz="5200" dirty="0" smtClean="0"/>
              <a:t> р-н, д. </a:t>
            </a:r>
            <a:r>
              <a:rPr lang="ru-RU" sz="5200" dirty="0" err="1" smtClean="0"/>
              <a:t>Лютеж</a:t>
            </a:r>
            <a:r>
              <a:rPr lang="ru-RU" sz="5200" dirty="0" smtClean="0"/>
              <a:t>.</a:t>
            </a:r>
          </a:p>
          <a:p>
            <a:pPr marL="88900" indent="274638" algn="just">
              <a:lnSpc>
                <a:spcPct val="120000"/>
              </a:lnSpc>
              <a:spcBef>
                <a:spcPts val="0"/>
              </a:spcBef>
              <a:buNone/>
            </a:pPr>
            <a:r>
              <a:rPr lang="ru-RU" sz="5200" dirty="0" smtClean="0"/>
              <a:t>10 января 1944 г. С. А. </a:t>
            </a:r>
            <a:r>
              <a:rPr lang="ru-RU" sz="5200" dirty="0" err="1" smtClean="0"/>
              <a:t>Сердитов</a:t>
            </a:r>
            <a:r>
              <a:rPr lang="ru-RU" sz="5200" dirty="0" smtClean="0"/>
              <a:t> посмертно удостоен звания Героя Советского Союза.</a:t>
            </a:r>
          </a:p>
          <a:p>
            <a:pPr>
              <a:buNone/>
            </a:pPr>
            <a:endParaRPr lang="ru-RU" dirty="0"/>
          </a:p>
        </p:txBody>
      </p:sp>
      <p:pic>
        <p:nvPicPr>
          <p:cNvPr id="7"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8"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respublika11.ru/wp-content/uploads/2015/12/44.png"/>
          <p:cNvPicPr>
            <a:picLocks noChangeAspect="1" noChangeArrowheads="1"/>
          </p:cNvPicPr>
          <p:nvPr/>
        </p:nvPicPr>
        <p:blipFill>
          <a:blip r:embed="rId2" cstate="print"/>
          <a:srcRect/>
          <a:stretch>
            <a:fillRect/>
          </a:stretch>
        </p:blipFill>
        <p:spPr bwMode="auto">
          <a:xfrm>
            <a:off x="899912" y="1700808"/>
            <a:ext cx="2880000" cy="3953244"/>
          </a:xfrm>
          <a:prstGeom prst="rect">
            <a:avLst/>
          </a:prstGeom>
          <a:ln>
            <a:noFill/>
          </a:ln>
          <a:effectLst>
            <a:outerShdw blurRad="292100" dist="139700" dir="2700000" algn="tl" rotWithShape="0">
              <a:srgbClr val="333333">
                <a:alpha val="65000"/>
              </a:srgbClr>
            </a:outerShdw>
          </a:effectLst>
        </p:spPr>
      </p:pic>
      <p:sp>
        <p:nvSpPr>
          <p:cNvPr id="2" name="Заголовок 1"/>
          <p:cNvSpPr>
            <a:spLocks noGrp="1"/>
          </p:cNvSpPr>
          <p:nvPr>
            <p:ph type="title"/>
          </p:nvPr>
        </p:nvSpPr>
        <p:spPr/>
        <p:txBody>
          <a:bodyPr>
            <a:normAutofit fontScale="90000"/>
          </a:bodyPr>
          <a:lstStyle/>
          <a:p>
            <a:r>
              <a:rPr lang="ru-RU" dirty="0" smtClean="0"/>
              <a:t>ТИМУШЕВ </a:t>
            </a:r>
            <a:br>
              <a:rPr lang="ru-RU" dirty="0" smtClean="0"/>
            </a:br>
            <a:r>
              <a:rPr lang="ru-RU" dirty="0" smtClean="0"/>
              <a:t>ГЕОРГИЙ ФЁДОРОВИЧ</a:t>
            </a:r>
            <a:endParaRPr lang="ru-RU" dirty="0"/>
          </a:p>
        </p:txBody>
      </p:sp>
      <p:sp>
        <p:nvSpPr>
          <p:cNvPr id="3" name="Содержимое 2"/>
          <p:cNvSpPr>
            <a:spLocks noGrp="1"/>
          </p:cNvSpPr>
          <p:nvPr>
            <p:ph idx="1"/>
          </p:nvPr>
        </p:nvSpPr>
        <p:spPr>
          <a:xfrm>
            <a:off x="4572000" y="1600200"/>
            <a:ext cx="4114800" cy="4709160"/>
          </a:xfrm>
        </p:spPr>
        <p:txBody>
          <a:bodyPr>
            <a:noAutofit/>
          </a:bodyPr>
          <a:lstStyle/>
          <a:p>
            <a:pPr marL="88900" indent="274638" algn="just">
              <a:spcBef>
                <a:spcPts val="0"/>
              </a:spcBef>
              <a:buNone/>
            </a:pPr>
            <a:r>
              <a:rPr lang="ru-RU" sz="1300" dirty="0" smtClean="0">
                <a:effectLst>
                  <a:outerShdw blurRad="38100" dist="38100" dir="2700000" algn="tl">
                    <a:srgbClr val="000000">
                      <a:alpha val="43137"/>
                    </a:srgbClr>
                  </a:outerShdw>
                </a:effectLst>
              </a:rPr>
              <a:t>Георгий Федорович родился в с. Усть-Нем </a:t>
            </a:r>
            <a:r>
              <a:rPr lang="ru-RU" sz="1300" dirty="0" err="1" smtClean="0">
                <a:effectLst>
                  <a:outerShdw blurRad="38100" dist="38100" dir="2700000" algn="tl">
                    <a:srgbClr val="000000">
                      <a:alpha val="43137"/>
                    </a:srgbClr>
                  </a:outerShdw>
                </a:effectLst>
              </a:rPr>
              <a:t>Усть-Куломского</a:t>
            </a:r>
            <a:r>
              <a:rPr lang="ru-RU" sz="1300" dirty="0" smtClean="0">
                <a:effectLst>
                  <a:outerShdw blurRad="38100" dist="38100" dir="2700000" algn="tl">
                    <a:srgbClr val="000000">
                      <a:alpha val="43137"/>
                    </a:srgbClr>
                  </a:outerShdw>
                </a:effectLst>
              </a:rPr>
              <a:t> </a:t>
            </a:r>
            <a:r>
              <a:rPr lang="ru-RU" sz="1300" dirty="0" err="1" smtClean="0">
                <a:effectLst>
                  <a:outerShdw blurRad="38100" dist="38100" dir="2700000" algn="tl">
                    <a:srgbClr val="000000">
                      <a:alpha val="43137"/>
                    </a:srgbClr>
                  </a:outerShdw>
                </a:effectLst>
              </a:rPr>
              <a:t>райна</a:t>
            </a:r>
            <a:r>
              <a:rPr lang="ru-RU" sz="1300" dirty="0" smtClean="0">
                <a:effectLst>
                  <a:outerShdw blurRad="38100" dist="38100" dir="2700000" algn="tl">
                    <a:srgbClr val="000000">
                      <a:alpha val="43137"/>
                    </a:srgbClr>
                  </a:outerShdw>
                </a:effectLst>
              </a:rPr>
              <a:t> Коми АССР. Добровольцем ушел на фронт. </a:t>
            </a:r>
          </a:p>
          <a:p>
            <a:pPr marL="88900" indent="274638" algn="just">
              <a:spcBef>
                <a:spcPts val="0"/>
              </a:spcBef>
              <a:buNone/>
            </a:pPr>
            <a:r>
              <a:rPr lang="ru-RU" sz="1300" dirty="0" smtClean="0">
                <a:effectLst>
                  <a:outerShdw blurRad="38100" dist="38100" dir="2700000" algn="tl">
                    <a:srgbClr val="000000">
                      <a:alpha val="43137"/>
                    </a:srgbClr>
                  </a:outerShdw>
                </a:effectLst>
              </a:rPr>
              <a:t>В августе 1944 года командир саперного взвода 106-го инженерно-саперного батальона на 2-м Украинском фронте лейтенант Тимушев первым со своим взводом подошел к мосту через реку </a:t>
            </a:r>
            <a:r>
              <a:rPr lang="ru-RU" sz="1300" dirty="0" err="1" smtClean="0">
                <a:effectLst>
                  <a:outerShdw blurRad="38100" dist="38100" dir="2700000" algn="tl">
                    <a:srgbClr val="000000">
                      <a:alpha val="43137"/>
                    </a:srgbClr>
                  </a:outerShdw>
                </a:effectLst>
              </a:rPr>
              <a:t>Серет</a:t>
            </a:r>
            <a:r>
              <a:rPr lang="ru-RU" sz="1300" dirty="0" smtClean="0">
                <a:effectLst>
                  <a:outerShdw blurRad="38100" dist="38100" dir="2700000" algn="tl">
                    <a:srgbClr val="000000">
                      <a:alpha val="43137"/>
                    </a:srgbClr>
                  </a:outerShdw>
                </a:effectLst>
              </a:rPr>
              <a:t> (Румыния) и внезапно атаковал противника. Перебежав мост под сильным ружейно-пулеметным огнем, он с группой саперов занял оборону на правом берегу, обеспечив тем самым захват переправы для наступающих частей Красной Армии. Мост, подготовленный к взрыву, был обезврежен.</a:t>
            </a:r>
          </a:p>
          <a:p>
            <a:pPr marL="88900" indent="274638" algn="just">
              <a:spcBef>
                <a:spcPts val="0"/>
              </a:spcBef>
              <a:buNone/>
            </a:pPr>
            <a:r>
              <a:rPr lang="ru-RU" sz="1300" dirty="0" smtClean="0">
                <a:effectLst>
                  <a:outerShdw blurRad="38100" dist="38100" dir="2700000" algn="tl">
                    <a:srgbClr val="000000">
                      <a:alpha val="43137"/>
                    </a:srgbClr>
                  </a:outerShdw>
                </a:effectLst>
              </a:rPr>
              <a:t>За мужество и личный героизм, проявленные в этом бою, Георгию Тимушеву в марте 1945 г. было присвоено звание Героя Советского Союза. </a:t>
            </a:r>
          </a:p>
          <a:p>
            <a:pPr marL="88900" indent="274638" algn="just">
              <a:spcBef>
                <a:spcPts val="0"/>
              </a:spcBef>
              <a:buNone/>
            </a:pPr>
            <a:r>
              <a:rPr lang="ru-RU" sz="1300" dirty="0" smtClean="0">
                <a:effectLst>
                  <a:outerShdw blurRad="38100" dist="38100" dir="2700000" algn="tl">
                    <a:srgbClr val="000000">
                      <a:alpha val="43137"/>
                    </a:srgbClr>
                  </a:outerShdw>
                </a:effectLst>
              </a:rPr>
              <a:t>Вся послевоенная жизнь Георгия Федоровича была связана с наукой. Постоянно проживая в Москве, Г. Ф. Тимушев всегда помнил свою малую родину, любил нашу северную землю.</a:t>
            </a:r>
          </a:p>
          <a:p>
            <a:pPr marL="88900" indent="274638" algn="just">
              <a:spcBef>
                <a:spcPts val="0"/>
              </a:spcBef>
              <a:buNone/>
            </a:pPr>
            <a:r>
              <a:rPr lang="ru-RU" sz="1300" dirty="0" smtClean="0">
                <a:effectLst>
                  <a:outerShdw blurRad="38100" dist="38100" dir="2700000" algn="tl">
                    <a:srgbClr val="000000">
                      <a:alpha val="43137"/>
                    </a:srgbClr>
                  </a:outerShdw>
                </a:effectLst>
              </a:rPr>
              <a:t>Умер Г. Ф. Тимушев в г. Москве в апреле 1997 года. </a:t>
            </a:r>
          </a:p>
          <a:p>
            <a:pPr>
              <a:buNone/>
            </a:pPr>
            <a:endParaRPr lang="ru-RU" sz="1300" dirty="0">
              <a:effectLst>
                <a:outerShdw blurRad="38100" dist="38100" dir="2700000" algn="tl">
                  <a:srgbClr val="000000">
                    <a:alpha val="43137"/>
                  </a:srgbClr>
                </a:outerShdw>
              </a:effectLst>
            </a:endParaRPr>
          </a:p>
        </p:txBody>
      </p:sp>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respublika11.ru/wp-content/uploads/2015/12/33.png"/>
          <p:cNvPicPr>
            <a:picLocks noChangeAspect="1" noChangeArrowheads="1"/>
          </p:cNvPicPr>
          <p:nvPr/>
        </p:nvPicPr>
        <p:blipFill>
          <a:blip r:embed="rId2" cstate="print"/>
          <a:srcRect/>
          <a:stretch>
            <a:fillRect/>
          </a:stretch>
        </p:blipFill>
        <p:spPr bwMode="auto">
          <a:xfrm>
            <a:off x="899592" y="1700808"/>
            <a:ext cx="2880000" cy="4001521"/>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t>УДАЛЬЦОВ </a:t>
            </a:r>
            <a:br>
              <a:rPr lang="ru-RU" dirty="0" smtClean="0"/>
            </a:br>
            <a:r>
              <a:rPr lang="ru-RU" dirty="0" smtClean="0"/>
              <a:t>ЕФИМ ГРИГОРЬЕВИЧ </a:t>
            </a:r>
            <a:endParaRPr lang="ru-RU" dirty="0"/>
          </a:p>
        </p:txBody>
      </p:sp>
      <p:sp>
        <p:nvSpPr>
          <p:cNvPr id="3" name="Содержимое 2"/>
          <p:cNvSpPr>
            <a:spLocks noGrp="1"/>
          </p:cNvSpPr>
          <p:nvPr>
            <p:ph idx="1"/>
          </p:nvPr>
        </p:nvSpPr>
        <p:spPr>
          <a:xfrm>
            <a:off x="4572000" y="1600200"/>
            <a:ext cx="4114800" cy="4709160"/>
          </a:xfrm>
        </p:spPr>
        <p:txBody>
          <a:bodyPr>
            <a:noAutofit/>
          </a:bodyPr>
          <a:lstStyle/>
          <a:p>
            <a:pPr marL="88900" indent="274638" algn="just">
              <a:spcBef>
                <a:spcPts val="0"/>
              </a:spcBef>
              <a:buNone/>
              <a:tabLst>
                <a:tab pos="3856038" algn="l"/>
              </a:tabLst>
            </a:pPr>
            <a:r>
              <a:rPr lang="ru-RU" sz="1300" dirty="0" smtClean="0"/>
              <a:t>Ефим Григорьевич родился 28.09.1922 г. в </a:t>
            </a:r>
            <a:r>
              <a:rPr lang="ru-RU" sz="1300" dirty="0" err="1" smtClean="0"/>
              <a:t>с.Воскресеновка</a:t>
            </a:r>
            <a:r>
              <a:rPr lang="ru-RU" sz="1300" dirty="0" smtClean="0"/>
              <a:t> ныне </a:t>
            </a:r>
            <a:r>
              <a:rPr lang="ru-RU" sz="1300" dirty="0" err="1" smtClean="0"/>
              <a:t>Кировоканского</a:t>
            </a:r>
            <a:r>
              <a:rPr lang="ru-RU" sz="1300" dirty="0" smtClean="0"/>
              <a:t> р-на Армянской ССР. В Красной Армии с 1941 года. Окончил </a:t>
            </a:r>
            <a:r>
              <a:rPr lang="ru-RU" sz="1300" dirty="0" err="1" smtClean="0"/>
              <a:t>Ейское</a:t>
            </a:r>
            <a:r>
              <a:rPr lang="ru-RU" sz="1300" dirty="0" smtClean="0"/>
              <a:t> военное авиационное училище в 1943 году.</a:t>
            </a:r>
          </a:p>
          <a:p>
            <a:pPr marL="88900" indent="274638" algn="just">
              <a:spcBef>
                <a:spcPts val="0"/>
              </a:spcBef>
              <a:buNone/>
              <a:tabLst>
                <a:tab pos="3856038" algn="l"/>
              </a:tabLst>
            </a:pPr>
            <a:r>
              <a:rPr lang="ru-RU" sz="1300" dirty="0" smtClean="0"/>
              <a:t>На фронтах Великой Отечественной войны с июля 1943 года. Служил в 47 штурмовом авиационном полку 11 штурмовой авиационной дивизии ВВС Черноморского флота, старший лейтенант, заместитель командира эскадрильи. К концу войны Е.Г.Удальцов совершил 105 боевых вылетов на уничтожение живой силы и боевой техники противника на суше и в море. Звание Героя Советского Союза присвоено 06.03.1945 года.</a:t>
            </a:r>
          </a:p>
          <a:p>
            <a:pPr marL="88900" indent="274638" algn="just">
              <a:spcBef>
                <a:spcPts val="0"/>
              </a:spcBef>
              <a:buNone/>
              <a:tabLst>
                <a:tab pos="3856038" algn="l"/>
              </a:tabLst>
            </a:pPr>
            <a:r>
              <a:rPr lang="ru-RU" sz="1300" dirty="0" smtClean="0"/>
              <a:t>С 1947 года Е.Г.Удальцов в запасе. Жил в г.Сыктывкаре. Работал пилотом, командиром корабля на различных самолетах в Сыктывкарском авиаотряде. </a:t>
            </a:r>
          </a:p>
          <a:p>
            <a:pPr marL="88900" indent="274638">
              <a:spcBef>
                <a:spcPts val="0"/>
              </a:spcBef>
              <a:buNone/>
              <a:tabLst>
                <a:tab pos="3856038" algn="l"/>
              </a:tabLst>
            </a:pPr>
            <a:r>
              <a:rPr lang="ru-RU" sz="1300" dirty="0" smtClean="0"/>
              <a:t>Ефим Григорьевич Удальцов погиб в 1973 году в авиакатастрофе </a:t>
            </a:r>
            <a:br>
              <a:rPr lang="ru-RU" sz="1300" dirty="0" smtClean="0"/>
            </a:br>
            <a:endParaRPr lang="ru-RU" sz="1300" dirty="0" smtClean="0"/>
          </a:p>
          <a:p>
            <a:pPr marL="88900" indent="274638" algn="just">
              <a:spcBef>
                <a:spcPts val="0"/>
              </a:spcBef>
              <a:buNone/>
            </a:pPr>
            <a:endParaRPr lang="ru-RU" sz="1300" dirty="0" smtClean="0"/>
          </a:p>
        </p:txBody>
      </p:sp>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present5.com/presentation/68145398_437463018/image-7.jpg"/>
          <p:cNvPicPr>
            <a:picLocks noChangeAspect="1" noChangeArrowheads="1"/>
          </p:cNvPicPr>
          <p:nvPr/>
        </p:nvPicPr>
        <p:blipFill>
          <a:blip r:embed="rId2" cstate="print"/>
          <a:srcRect l="53549" t="1400" r="1564" b="3401"/>
          <a:stretch>
            <a:fillRect/>
          </a:stretch>
        </p:blipFill>
        <p:spPr bwMode="auto">
          <a:xfrm>
            <a:off x="899912" y="1700808"/>
            <a:ext cx="2880000" cy="4206621"/>
          </a:xfrm>
          <a:prstGeom prst="rect">
            <a:avLst/>
          </a:prstGeom>
          <a:ln>
            <a:noFill/>
          </a:ln>
          <a:effectLst>
            <a:outerShdw blurRad="292100" dist="139700" dir="2700000" algn="tl" rotWithShape="0">
              <a:srgbClr val="333333">
                <a:alpha val="65000"/>
              </a:srgbClr>
            </a:outerShdw>
          </a:effectLst>
        </p:spPr>
      </p:pic>
      <p:sp>
        <p:nvSpPr>
          <p:cNvPr id="2" name="Заголовок 1"/>
          <p:cNvSpPr>
            <a:spLocks noGrp="1"/>
          </p:cNvSpPr>
          <p:nvPr>
            <p:ph type="title"/>
          </p:nvPr>
        </p:nvSpPr>
        <p:spPr/>
        <p:txBody>
          <a:bodyPr>
            <a:normAutofit fontScale="90000"/>
          </a:bodyPr>
          <a:lstStyle/>
          <a:p>
            <a:r>
              <a:rPr lang="ru-RU" dirty="0" smtClean="0"/>
              <a:t>ЧЕРЕПАНОВ </a:t>
            </a:r>
            <a:br>
              <a:rPr lang="ru-RU" dirty="0" smtClean="0"/>
            </a:br>
            <a:r>
              <a:rPr lang="ru-RU" dirty="0" smtClean="0"/>
              <a:t>СЕРГЕЙ МИХАЙЛОВИЧ </a:t>
            </a:r>
            <a:endParaRPr lang="ru-RU" dirty="0"/>
          </a:p>
        </p:txBody>
      </p:sp>
      <p:sp>
        <p:nvSpPr>
          <p:cNvPr id="3" name="Содержимое 2"/>
          <p:cNvSpPr>
            <a:spLocks noGrp="1"/>
          </p:cNvSpPr>
          <p:nvPr>
            <p:ph idx="1"/>
          </p:nvPr>
        </p:nvSpPr>
        <p:spPr>
          <a:xfrm>
            <a:off x="4572000" y="1600200"/>
            <a:ext cx="4114800" cy="4709160"/>
          </a:xfrm>
        </p:spPr>
        <p:txBody>
          <a:bodyPr>
            <a:noAutofit/>
          </a:bodyPr>
          <a:lstStyle/>
          <a:p>
            <a:pPr marL="176213" indent="276225" algn="just">
              <a:lnSpc>
                <a:spcPct val="120000"/>
              </a:lnSpc>
              <a:spcBef>
                <a:spcPts val="0"/>
              </a:spcBef>
              <a:buNone/>
            </a:pPr>
            <a:r>
              <a:rPr lang="ru-RU" sz="1300" dirty="0" smtClean="0">
                <a:effectLst>
                  <a:outerShdw blurRad="38100" dist="38100" dir="2700000" algn="tl">
                    <a:srgbClr val="000000">
                      <a:alpha val="43137"/>
                    </a:srgbClr>
                  </a:outerShdw>
                </a:effectLst>
              </a:rPr>
              <a:t>Сергей Михайлович  родился 16 июля 1916 г. в Вологодской области. Жил и работал в пос. Новый Бор </a:t>
            </a:r>
            <a:r>
              <a:rPr lang="ru-RU" sz="1300" dirty="0" err="1" smtClean="0">
                <a:effectLst>
                  <a:outerShdw blurRad="38100" dist="38100" dir="2700000" algn="tl">
                    <a:srgbClr val="000000">
                      <a:alpha val="43137"/>
                    </a:srgbClr>
                  </a:outerShdw>
                </a:effectLst>
              </a:rPr>
              <a:t>Усть-Цилемского</a:t>
            </a:r>
            <a:r>
              <a:rPr lang="ru-RU" sz="1300" dirty="0" smtClean="0">
                <a:effectLst>
                  <a:outerShdw blurRad="38100" dist="38100" dir="2700000" algn="tl">
                    <a:srgbClr val="000000">
                      <a:alpha val="43137"/>
                    </a:srgbClr>
                  </a:outerShdw>
                </a:effectLst>
              </a:rPr>
              <a:t> района Коми АССР. Ушел на фронт добровольцем в августе 1942 г. Участвовал в боях на </a:t>
            </a:r>
            <a:r>
              <a:rPr lang="ru-RU" sz="1300" dirty="0" err="1" smtClean="0">
                <a:effectLst>
                  <a:outerShdw blurRad="38100" dist="38100" dir="2700000" algn="tl">
                    <a:srgbClr val="000000">
                      <a:alpha val="43137"/>
                    </a:srgbClr>
                  </a:outerShdw>
                </a:effectLst>
              </a:rPr>
              <a:t>Волховском</a:t>
            </a:r>
            <a:r>
              <a:rPr lang="ru-RU" sz="1300" dirty="0" smtClean="0">
                <a:effectLst>
                  <a:outerShdw blurRad="38100" dist="38100" dir="2700000" algn="tl">
                    <a:srgbClr val="000000">
                      <a:alpha val="43137"/>
                    </a:srgbClr>
                  </a:outerShdw>
                </a:effectLst>
              </a:rPr>
              <a:t> и Ленинградском фронтах.</a:t>
            </a:r>
          </a:p>
          <a:p>
            <a:pPr marL="176213" indent="276225" algn="just">
              <a:lnSpc>
                <a:spcPct val="120000"/>
              </a:lnSpc>
              <a:spcBef>
                <a:spcPts val="0"/>
              </a:spcBef>
              <a:buNone/>
            </a:pPr>
            <a:r>
              <a:rPr lang="ru-RU" sz="1300" dirty="0" smtClean="0">
                <a:effectLst>
                  <a:outerShdw blurRad="38100" dist="38100" dir="2700000" algn="tl">
                    <a:srgbClr val="000000">
                      <a:alpha val="43137"/>
                    </a:srgbClr>
                  </a:outerShdw>
                </a:effectLst>
              </a:rPr>
              <a:t>24 января 1944 г. командир отделения 1249-го стрелкового полка 377-й стрелковой дивизии (59-я армия, Ленинградский фронт) Черепанов С. М. первым ворвался в деревню </a:t>
            </a:r>
            <a:r>
              <a:rPr lang="ru-RU" sz="1300" dirty="0" err="1" smtClean="0">
                <a:effectLst>
                  <a:outerShdw blurRad="38100" dist="38100" dir="2700000" algn="tl">
                    <a:srgbClr val="000000">
                      <a:alpha val="43137"/>
                    </a:srgbClr>
                  </a:outerShdw>
                </a:effectLst>
              </a:rPr>
              <a:t>Поддубье</a:t>
            </a:r>
            <a:r>
              <a:rPr lang="ru-RU" sz="1300" dirty="0" smtClean="0">
                <a:effectLst>
                  <a:outerShdw blurRad="38100" dist="38100" dir="2700000" algn="tl">
                    <a:srgbClr val="000000">
                      <a:alpha val="43137"/>
                    </a:srgbClr>
                  </a:outerShdw>
                </a:effectLst>
              </a:rPr>
              <a:t> (Новгородская обл.) и гранатой уничтожил пулемет противника. Был ранен в грудь, но не покинул поле боя. После нескольких контратак сержант Черепанов остался один - его товарищи были убиты. Метким огнем из автомата он продолжал уничтожать фашистов. А когда закончились патроны, последней гранатой подорвал себя и окружающих его врагов. </a:t>
            </a:r>
          </a:p>
          <a:p>
            <a:pPr marL="176213" indent="276225" algn="just">
              <a:lnSpc>
                <a:spcPct val="120000"/>
              </a:lnSpc>
              <a:spcBef>
                <a:spcPts val="0"/>
              </a:spcBef>
              <a:buNone/>
            </a:pPr>
            <a:r>
              <a:rPr lang="ru-RU" sz="1300" dirty="0" smtClean="0">
                <a:effectLst>
                  <a:outerShdw blurRad="38100" dist="38100" dir="2700000" algn="tl">
                    <a:srgbClr val="000000">
                      <a:alpha val="43137"/>
                    </a:srgbClr>
                  </a:outerShdw>
                </a:effectLst>
              </a:rPr>
              <a:t>5 октября 1944 года сержанту С. М. Черепанову (посмертно) присвоено звание Героя Советского Союза.</a:t>
            </a:r>
          </a:p>
        </p:txBody>
      </p:sp>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47664" y="274638"/>
            <a:ext cx="7139136" cy="1143000"/>
          </a:xfrm>
        </p:spPr>
        <p:txBody>
          <a:bodyPr>
            <a:normAutofit fontScale="90000"/>
          </a:bodyPr>
          <a:lstStyle/>
          <a:p>
            <a:r>
              <a:rPr lang="ru-RU" dirty="0" smtClean="0"/>
              <a:t>ЧУПРОВ </a:t>
            </a:r>
            <a:br>
              <a:rPr lang="ru-RU" dirty="0" smtClean="0"/>
            </a:br>
            <a:r>
              <a:rPr lang="ru-RU" dirty="0" smtClean="0"/>
              <a:t>АЛЕКСАНДР ЕФИМОВИЧ</a:t>
            </a:r>
            <a:endParaRPr lang="ru-RU" dirty="0"/>
          </a:p>
        </p:txBody>
      </p:sp>
      <p:sp>
        <p:nvSpPr>
          <p:cNvPr id="3" name="Содержимое 2"/>
          <p:cNvSpPr>
            <a:spLocks noGrp="1"/>
          </p:cNvSpPr>
          <p:nvPr>
            <p:ph idx="1"/>
          </p:nvPr>
        </p:nvSpPr>
        <p:spPr>
          <a:xfrm>
            <a:off x="4572000" y="1600200"/>
            <a:ext cx="4114800" cy="4525963"/>
          </a:xfrm>
        </p:spPr>
        <p:txBody>
          <a:bodyPr>
            <a:noAutofit/>
          </a:bodyPr>
          <a:lstStyle/>
          <a:p>
            <a:pPr marL="0" indent="363538" algn="just">
              <a:buNone/>
            </a:pPr>
            <a:r>
              <a:rPr lang="ru-RU" sz="1300" dirty="0" smtClean="0">
                <a:effectLst>
                  <a:outerShdw blurRad="38100" dist="38100" dir="2700000" algn="tl">
                    <a:srgbClr val="000000">
                      <a:alpha val="43137"/>
                    </a:srgbClr>
                  </a:outerShdw>
                </a:effectLst>
              </a:rPr>
              <a:t>Александр Ефимович родился в с. </a:t>
            </a:r>
            <a:r>
              <a:rPr lang="ru-RU" sz="1300" dirty="0" err="1" smtClean="0">
                <a:effectLst>
                  <a:outerShdw blurRad="38100" dist="38100" dir="2700000" algn="tl">
                    <a:srgbClr val="000000">
                      <a:alpha val="43137"/>
                    </a:srgbClr>
                  </a:outerShdw>
                </a:effectLst>
              </a:rPr>
              <a:t>Кипиево</a:t>
            </a:r>
            <a:r>
              <a:rPr lang="ru-RU" sz="1300" dirty="0" smtClean="0">
                <a:effectLst>
                  <a:outerShdw blurRad="38100" dist="38100" dir="2700000" algn="tl">
                    <a:srgbClr val="000000">
                      <a:alpha val="43137"/>
                    </a:srgbClr>
                  </a:outerShdw>
                </a:effectLst>
              </a:rPr>
              <a:t> </a:t>
            </a:r>
            <a:r>
              <a:rPr lang="ru-RU" sz="1300" dirty="0" err="1" smtClean="0">
                <a:effectLst>
                  <a:outerShdw blurRad="38100" dist="38100" dir="2700000" algn="tl">
                    <a:srgbClr val="000000">
                      <a:alpha val="43137"/>
                    </a:srgbClr>
                  </a:outerShdw>
                </a:effectLst>
              </a:rPr>
              <a:t>Ижемского</a:t>
            </a:r>
            <a:r>
              <a:rPr lang="ru-RU" sz="1300" dirty="0" smtClean="0">
                <a:effectLst>
                  <a:outerShdw blurRad="38100" dist="38100" dir="2700000" algn="tl">
                    <a:srgbClr val="000000">
                      <a:alpha val="43137"/>
                    </a:srgbClr>
                  </a:outerShdw>
                </a:effectLst>
              </a:rPr>
              <a:t> р-на Коми АССР. Призван в Армию </a:t>
            </a:r>
            <a:r>
              <a:rPr lang="ru-RU" sz="1300" dirty="0" err="1" smtClean="0">
                <a:effectLst>
                  <a:outerShdw blurRad="38100" dist="38100" dir="2700000" algn="tl">
                    <a:srgbClr val="000000">
                      <a:alpha val="43137"/>
                    </a:srgbClr>
                  </a:outerShdw>
                </a:effectLst>
              </a:rPr>
              <a:t>Ижемским</a:t>
            </a:r>
            <a:r>
              <a:rPr lang="ru-RU" sz="1300" dirty="0" smtClean="0">
                <a:effectLst>
                  <a:outerShdw blurRad="38100" dist="38100" dir="2700000" algn="tl">
                    <a:srgbClr val="000000">
                      <a:alpha val="43137"/>
                    </a:srgbClr>
                  </a:outerShdw>
                </a:effectLst>
              </a:rPr>
              <a:t> райвоенкоматом в марте 1943 г. В боях Великой Отечественной войны участвовал с января 1944 г. на 1 и 2-м Украинских фронтах рядовым стрелком-автоматчиком 2-го мотострелкового батальона 15-й мотострелковой бригады (2-я танковая армия). Отличился геройством в боях за освобождение Молдавии. В боях при переправе через Днестр 17 марта 1944 г. у молдавского села </a:t>
            </a:r>
            <a:r>
              <a:rPr lang="ru-RU" sz="1300" dirty="0" err="1" smtClean="0">
                <a:effectLst>
                  <a:outerShdw blurRad="38100" dist="38100" dir="2700000" algn="tl">
                    <a:srgbClr val="000000">
                      <a:alpha val="43137"/>
                    </a:srgbClr>
                  </a:outerShdw>
                </a:effectLst>
              </a:rPr>
              <a:t>Косоуцы</a:t>
            </a:r>
            <a:r>
              <a:rPr lang="ru-RU" sz="1300" dirty="0" smtClean="0">
                <a:effectLst>
                  <a:outerShdw blurRad="38100" dist="38100" dir="2700000" algn="tl">
                    <a:srgbClr val="000000">
                      <a:alpha val="43137"/>
                    </a:srgbClr>
                  </a:outerShdw>
                </a:effectLst>
              </a:rPr>
              <a:t> близ г. Сороки </a:t>
            </a:r>
            <a:r>
              <a:rPr lang="ru-RU" sz="1300" dirty="0" err="1" smtClean="0">
                <a:effectLst>
                  <a:outerShdw blurRad="38100" dist="38100" dir="2700000" algn="tl">
                    <a:srgbClr val="000000">
                      <a:alpha val="43137"/>
                    </a:srgbClr>
                  </a:outerShdw>
                </a:effectLst>
              </a:rPr>
              <a:t>Чупров</a:t>
            </a:r>
            <a:r>
              <a:rPr lang="ru-RU" sz="1300" dirty="0" smtClean="0">
                <a:effectLst>
                  <a:outerShdw blurRad="38100" dist="38100" dir="2700000" algn="tl">
                    <a:srgbClr val="000000">
                      <a:alpha val="43137"/>
                    </a:srgbClr>
                  </a:outerShdw>
                </a:effectLst>
              </a:rPr>
              <a:t> А. Е. в числе первых бойцов на самодельном плоту преодолел широкую реку. Гранатой уничтожил станковый пулемет с расчетом и 8 вражеских автоматчиков, вывел из строя расчет противотанковой пушки, тем самым способствовал успешному преодолению водной преграды и закреплению своего подразделения на прибрежном днестровском плацдарме. </a:t>
            </a:r>
          </a:p>
          <a:p>
            <a:pPr marL="0" indent="363538" algn="just">
              <a:buNone/>
            </a:pPr>
            <a:r>
              <a:rPr lang="ru-RU" sz="1300" dirty="0" smtClean="0">
                <a:effectLst>
                  <a:outerShdw blurRad="38100" dist="38100" dir="2700000" algn="tl">
                    <a:srgbClr val="000000">
                      <a:alpha val="43137"/>
                    </a:srgbClr>
                  </a:outerShdw>
                </a:effectLst>
              </a:rPr>
              <a:t>13 сентября 1944 г. рядовому Чупрову А. Е. присвоено звание Героя Советского Союза. После тяжелого ранения </a:t>
            </a:r>
            <a:r>
              <a:rPr lang="ru-RU" sz="1300" dirty="0" err="1" smtClean="0">
                <a:effectLst>
                  <a:outerShdw blurRad="38100" dist="38100" dir="2700000" algn="tl">
                    <a:srgbClr val="000000">
                      <a:alpha val="43137"/>
                    </a:srgbClr>
                  </a:outerShdw>
                </a:effectLst>
              </a:rPr>
              <a:t>Чупров</a:t>
            </a:r>
            <a:r>
              <a:rPr lang="ru-RU" sz="1300" dirty="0" smtClean="0">
                <a:effectLst>
                  <a:outerShdw blurRad="38100" dist="38100" dir="2700000" algn="tl">
                    <a:srgbClr val="000000">
                      <a:alpha val="43137"/>
                    </a:srgbClr>
                  </a:outerShdw>
                </a:effectLst>
              </a:rPr>
              <a:t> А. Е. 30 сентября 1944 г. умер в госпитале от ран и похоронен около г. </a:t>
            </a:r>
            <a:r>
              <a:rPr lang="ru-RU" sz="1300" dirty="0" err="1" smtClean="0">
                <a:effectLst>
                  <a:outerShdw blurRad="38100" dist="38100" dir="2700000" algn="tl">
                    <a:srgbClr val="000000">
                      <a:alpha val="43137"/>
                    </a:srgbClr>
                  </a:outerShdw>
                </a:effectLst>
              </a:rPr>
              <a:t>Турну-Северин</a:t>
            </a:r>
            <a:r>
              <a:rPr lang="ru-RU" sz="1300" dirty="0" smtClean="0">
                <a:effectLst>
                  <a:outerShdw blurRad="38100" dist="38100" dir="2700000" algn="tl">
                    <a:srgbClr val="000000">
                      <a:alpha val="43137"/>
                    </a:srgbClr>
                  </a:outerShdw>
                </a:effectLst>
              </a:rPr>
              <a:t> (Румыния). </a:t>
            </a:r>
            <a:endParaRPr lang="ru-RU" sz="1300" dirty="0">
              <a:effectLst>
                <a:outerShdw blurRad="38100" dist="38100" dir="2700000" algn="tl">
                  <a:srgbClr val="000000">
                    <a:alpha val="43137"/>
                  </a:srgbClr>
                </a:outerShdw>
              </a:effectLst>
            </a:endParaRPr>
          </a:p>
        </p:txBody>
      </p:sp>
      <p:sp>
        <p:nvSpPr>
          <p:cNvPr id="5122" name="AutoShape 2" descr="https://img1.liveinternet.ru/images/attach/c/2/64/697/64697230_ChuprovAleksEf.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5124" name="Picture 4" descr="https://img1.liveinternet.ru/images/attach/c/2/64/697/64697230_ChuprovAleksEf.jpg"/>
          <p:cNvPicPr>
            <a:picLocks noChangeAspect="1" noChangeArrowheads="1"/>
          </p:cNvPicPr>
          <p:nvPr/>
        </p:nvPicPr>
        <p:blipFill>
          <a:blip r:embed="rId2" cstate="print">
            <a:lum bright="-11000" contrast="45000"/>
          </a:blip>
          <a:srcRect/>
          <a:stretch>
            <a:fillRect/>
          </a:stretch>
        </p:blipFill>
        <p:spPr bwMode="auto">
          <a:xfrm>
            <a:off x="827584" y="1700808"/>
            <a:ext cx="2880000" cy="3812729"/>
          </a:xfrm>
          <a:prstGeom prst="rect">
            <a:avLst/>
          </a:prstGeom>
          <a:ln>
            <a:noFill/>
          </a:ln>
          <a:effectLst>
            <a:outerShdw blurRad="292100" dist="139700" dir="2700000" algn="tl" rotWithShape="0">
              <a:srgbClr val="333333">
                <a:alpha val="65000"/>
              </a:srgbClr>
            </a:outerShdw>
          </a:effectLst>
        </p:spPr>
      </p:pic>
      <p:pic>
        <p:nvPicPr>
          <p:cNvPr id="10"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11"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descr="http://respublika11.ru/wp-content/uploads/2015/12/25.png"/>
          <p:cNvPicPr>
            <a:picLocks noChangeAspect="1" noChangeArrowheads="1"/>
          </p:cNvPicPr>
          <p:nvPr/>
        </p:nvPicPr>
        <p:blipFill>
          <a:blip r:embed="rId2" cstate="print"/>
          <a:srcRect/>
          <a:stretch>
            <a:fillRect/>
          </a:stretch>
        </p:blipFill>
        <p:spPr bwMode="auto">
          <a:xfrm>
            <a:off x="827583" y="1700808"/>
            <a:ext cx="2880000" cy="4171315"/>
          </a:xfrm>
          <a:prstGeom prst="rect">
            <a:avLst/>
          </a:prstGeom>
          <a:ln>
            <a:noFill/>
          </a:ln>
          <a:effectLst>
            <a:outerShdw blurRad="292100" dist="139700" dir="2700000" algn="tl" rotWithShape="0">
              <a:srgbClr val="333333">
                <a:alpha val="65000"/>
              </a:srgbClr>
            </a:outerShdw>
          </a:effectLst>
        </p:spPr>
      </p:pic>
      <p:sp>
        <p:nvSpPr>
          <p:cNvPr id="2" name="Заголовок 1"/>
          <p:cNvSpPr>
            <a:spLocks noGrp="1"/>
          </p:cNvSpPr>
          <p:nvPr>
            <p:ph type="title"/>
          </p:nvPr>
        </p:nvSpPr>
        <p:spPr/>
        <p:txBody>
          <a:bodyPr>
            <a:normAutofit fontScale="90000"/>
          </a:bodyPr>
          <a:lstStyle/>
          <a:p>
            <a:r>
              <a:rPr lang="ru-RU" dirty="0" smtClean="0"/>
              <a:t>ЧЕРКАСОВ </a:t>
            </a:r>
            <a:br>
              <a:rPr lang="ru-RU" dirty="0" smtClean="0"/>
            </a:br>
            <a:r>
              <a:rPr lang="ru-RU" dirty="0" smtClean="0"/>
              <a:t>АЛЕКСЕЙ ИВАНОВИЧ</a:t>
            </a:r>
            <a:endParaRPr lang="ru-RU" dirty="0"/>
          </a:p>
        </p:txBody>
      </p:sp>
      <p:sp>
        <p:nvSpPr>
          <p:cNvPr id="3" name="Содержимое 2"/>
          <p:cNvSpPr>
            <a:spLocks noGrp="1"/>
          </p:cNvSpPr>
          <p:nvPr>
            <p:ph idx="1"/>
          </p:nvPr>
        </p:nvSpPr>
        <p:spPr>
          <a:xfrm>
            <a:off x="4572000" y="1600200"/>
            <a:ext cx="4114800" cy="4709160"/>
          </a:xfrm>
        </p:spPr>
        <p:txBody>
          <a:bodyPr>
            <a:normAutofit fontScale="25000" lnSpcReduction="20000"/>
          </a:bodyPr>
          <a:lstStyle/>
          <a:p>
            <a:pPr marL="87313" indent="268288" algn="just">
              <a:lnSpc>
                <a:spcPct val="120000"/>
              </a:lnSpc>
              <a:spcBef>
                <a:spcPts val="0"/>
              </a:spcBef>
              <a:buNone/>
            </a:pPr>
            <a:r>
              <a:rPr lang="ru-RU" sz="5200" dirty="0" smtClean="0">
                <a:effectLst>
                  <a:outerShdw blurRad="38100" dist="38100" dir="2700000" algn="tl">
                    <a:srgbClr val="000000">
                      <a:alpha val="43137"/>
                    </a:srgbClr>
                  </a:outerShdw>
                </a:effectLst>
              </a:rPr>
              <a:t>Алексей Иванович </a:t>
            </a:r>
            <a:r>
              <a:rPr lang="ru-RU" sz="5200" b="1" dirty="0" smtClean="0">
                <a:effectLst>
                  <a:outerShdw blurRad="38100" dist="38100" dir="2700000" algn="tl">
                    <a:srgbClr val="000000">
                      <a:alpha val="43137"/>
                    </a:srgbClr>
                  </a:outerShdw>
                </a:effectLst>
              </a:rPr>
              <a:t>р</a:t>
            </a:r>
            <a:r>
              <a:rPr lang="ru-RU" sz="5200" dirty="0" smtClean="0">
                <a:effectLst>
                  <a:outerShdw blurRad="38100" dist="38100" dir="2700000" algn="tl">
                    <a:srgbClr val="000000">
                      <a:alpha val="43137"/>
                    </a:srgbClr>
                  </a:outerShdw>
                </a:effectLst>
              </a:rPr>
              <a:t>одился в г. Москве в семье рабочего, воспитывался в детском доме. Окончил фабрично-заводское училище, работал токарем. До войны по комсомольской путевке приехал в Коми АССР на строительство Северо-Печорской железнодорожной магистрали. В 1942 г. </a:t>
            </a:r>
            <a:r>
              <a:rPr lang="ru-RU" sz="5200" dirty="0" err="1" smtClean="0">
                <a:effectLst>
                  <a:outerShdw blurRad="38100" dist="38100" dir="2700000" algn="tl">
                    <a:srgbClr val="000000">
                      <a:alpha val="43137"/>
                    </a:srgbClr>
                  </a:outerShdw>
                </a:effectLst>
              </a:rPr>
              <a:t>Кожвинским</a:t>
            </a:r>
            <a:r>
              <a:rPr lang="ru-RU" sz="5200" dirty="0" smtClean="0">
                <a:effectLst>
                  <a:outerShdw blurRad="38100" dist="38100" dir="2700000" algn="tl">
                    <a:srgbClr val="000000">
                      <a:alpha val="43137"/>
                    </a:srgbClr>
                  </a:outerShdw>
                </a:effectLst>
              </a:rPr>
              <a:t> райвоенкоматом (ныне Печорский городской) был призван в Красную Армию, стал военным сапером.</a:t>
            </a:r>
          </a:p>
          <a:p>
            <a:pPr marL="87313" indent="268288" algn="just">
              <a:lnSpc>
                <a:spcPct val="120000"/>
              </a:lnSpc>
              <a:spcBef>
                <a:spcPts val="0"/>
              </a:spcBef>
              <a:buNone/>
            </a:pPr>
            <a:r>
              <a:rPr lang="ru-RU" sz="5200" dirty="0" smtClean="0">
                <a:effectLst>
                  <a:outerShdw blurRad="38100" dist="38100" dir="2700000" algn="tl">
                    <a:srgbClr val="000000">
                      <a:alpha val="43137"/>
                    </a:srgbClr>
                  </a:outerShdw>
                </a:effectLst>
              </a:rPr>
              <a:t>На фронте Великой Отечественной войны с февраля 1943 г. Участник Курской битвы, боев за Украину. Старший сержант Черкасов проявил геройство при форсировании Днепра в районе Вышгорода (Киевская обл.). Он одним из первых в батальоне в октябре 1943 г. ночью под огнем противника переправил на лодке свое отделение через Днепр и прочно закрепился на правом берегу реки. Смело действовал на самой переправе, оперативно ремонтируя </a:t>
            </a:r>
            <a:r>
              <a:rPr lang="ru-RU" sz="5200" dirty="0" err="1" smtClean="0">
                <a:effectLst>
                  <a:outerShdw blurRad="38100" dist="38100" dir="2700000" algn="tl">
                    <a:srgbClr val="000000">
                      <a:alpha val="43137"/>
                    </a:srgbClr>
                  </a:outerShdw>
                </a:effectLst>
              </a:rPr>
              <a:t>плавсредства</a:t>
            </a:r>
            <a:r>
              <a:rPr lang="ru-RU" sz="5200" dirty="0" smtClean="0">
                <a:effectLst>
                  <a:outerShdw blurRad="38100" dist="38100" dir="2700000" algn="tl">
                    <a:srgbClr val="000000">
                      <a:alpha val="43137"/>
                    </a:srgbClr>
                  </a:outerShdw>
                </a:effectLst>
              </a:rPr>
              <a:t>, обеспечивая тем самым закрепление подразделений на правобережном плацдарме.</a:t>
            </a:r>
          </a:p>
          <a:p>
            <a:pPr marL="87313" indent="268288" algn="just">
              <a:lnSpc>
                <a:spcPct val="120000"/>
              </a:lnSpc>
              <a:spcBef>
                <a:spcPts val="0"/>
              </a:spcBef>
              <a:buNone/>
            </a:pPr>
            <a:r>
              <a:rPr lang="ru-RU" sz="5200" dirty="0" smtClean="0">
                <a:effectLst>
                  <a:outerShdw blurRad="38100" dist="38100" dir="2700000" algn="tl">
                    <a:srgbClr val="000000">
                      <a:alpha val="43137"/>
                    </a:srgbClr>
                  </a:outerShdw>
                </a:effectLst>
              </a:rPr>
              <a:t>10 января 1944 г. старшему сержанту А. И. Черкасову присвоено звание Героя Советского Союза.</a:t>
            </a:r>
          </a:p>
          <a:p>
            <a:pPr marL="87313" indent="268288" algn="just">
              <a:lnSpc>
                <a:spcPct val="120000"/>
              </a:lnSpc>
              <a:spcBef>
                <a:spcPts val="0"/>
              </a:spcBef>
              <a:buNone/>
            </a:pPr>
            <a:r>
              <a:rPr lang="ru-RU" sz="5200" dirty="0" smtClean="0">
                <a:effectLst>
                  <a:outerShdw blurRad="38100" dist="38100" dir="2700000" algn="tl">
                    <a:srgbClr val="000000">
                      <a:alpha val="43137"/>
                    </a:srgbClr>
                  </a:outerShdw>
                </a:effectLst>
              </a:rPr>
              <a:t>Умер 07.08.1980г. Захоронен в г. Горское. </a:t>
            </a:r>
          </a:p>
          <a:p>
            <a:pPr>
              <a:buNone/>
            </a:pPr>
            <a:endParaRPr lang="ru-RU" dirty="0"/>
          </a:p>
        </p:txBody>
      </p:sp>
      <p:pic>
        <p:nvPicPr>
          <p:cNvPr id="7"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8"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www.yurasovka.ru/1/fail/geroj.jpg"/>
          <p:cNvPicPr>
            <a:picLocks noChangeAspect="1" noChangeArrowheads="1"/>
          </p:cNvPicPr>
          <p:nvPr/>
        </p:nvPicPr>
        <p:blipFill>
          <a:blip r:embed="rId2" cstate="print"/>
          <a:srcRect l="4540" t="3382" r="9190"/>
          <a:stretch>
            <a:fillRect/>
          </a:stretch>
        </p:blipFill>
        <p:spPr bwMode="auto">
          <a:xfrm>
            <a:off x="899592" y="1700808"/>
            <a:ext cx="2880000" cy="4329686"/>
          </a:xfrm>
          <a:prstGeom prst="rect">
            <a:avLst/>
          </a:prstGeom>
          <a:noFill/>
        </p:spPr>
      </p:pic>
      <p:sp>
        <p:nvSpPr>
          <p:cNvPr id="2" name="Заголовок 1"/>
          <p:cNvSpPr>
            <a:spLocks noGrp="1"/>
          </p:cNvSpPr>
          <p:nvPr>
            <p:ph type="title"/>
          </p:nvPr>
        </p:nvSpPr>
        <p:spPr>
          <a:xfrm>
            <a:off x="1475656" y="274638"/>
            <a:ext cx="7211144" cy="1143000"/>
          </a:xfrm>
        </p:spPr>
        <p:txBody>
          <a:bodyPr>
            <a:normAutofit fontScale="90000"/>
          </a:bodyPr>
          <a:lstStyle/>
          <a:p>
            <a:r>
              <a:rPr lang="ru-RU" dirty="0" smtClean="0"/>
              <a:t>ШАРЕНКО </a:t>
            </a:r>
            <a:br>
              <a:rPr lang="ru-RU" dirty="0" smtClean="0"/>
            </a:br>
            <a:r>
              <a:rPr lang="ru-RU" dirty="0" smtClean="0"/>
              <a:t>ВАСИЛИЙ ПЕТРОВИЧ</a:t>
            </a:r>
            <a:endParaRPr lang="ru-RU" dirty="0"/>
          </a:p>
        </p:txBody>
      </p:sp>
      <p:sp>
        <p:nvSpPr>
          <p:cNvPr id="3" name="Содержимое 2"/>
          <p:cNvSpPr>
            <a:spLocks noGrp="1"/>
          </p:cNvSpPr>
          <p:nvPr>
            <p:ph idx="1"/>
          </p:nvPr>
        </p:nvSpPr>
        <p:spPr>
          <a:xfrm>
            <a:off x="4572000" y="1600200"/>
            <a:ext cx="4114800" cy="4709160"/>
          </a:xfrm>
        </p:spPr>
        <p:txBody>
          <a:bodyPr/>
          <a:lstStyle/>
          <a:p>
            <a:pPr>
              <a:buNone/>
            </a:pPr>
            <a:endParaRPr lang="ru-RU" dirty="0" smtClean="0"/>
          </a:p>
          <a:p>
            <a:endParaRPr lang="ru-RU" dirty="0"/>
          </a:p>
        </p:txBody>
      </p:sp>
      <p:pic>
        <p:nvPicPr>
          <p:cNvPr id="6" name="Picture 4" descr="https://img-fotki.yandex.ru/get/47776/200418627.14d/0_169326_6510da50_orig.png"/>
          <p:cNvPicPr>
            <a:picLocks noChangeAspect="1" noChangeArrowheads="1"/>
          </p:cNvPicPr>
          <p:nvPr/>
        </p:nvPicPr>
        <p:blipFill>
          <a:blip r:embed="rId3"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
        <p:nvSpPr>
          <p:cNvPr id="8" name="Прямоугольник 7"/>
          <p:cNvSpPr/>
          <p:nvPr/>
        </p:nvSpPr>
        <p:spPr>
          <a:xfrm>
            <a:off x="4572000" y="1628800"/>
            <a:ext cx="4248472" cy="3970318"/>
          </a:xfrm>
          <a:prstGeom prst="rect">
            <a:avLst/>
          </a:prstGeom>
        </p:spPr>
        <p:txBody>
          <a:bodyPr wrap="square">
            <a:spAutoFit/>
          </a:bodyPr>
          <a:lstStyle/>
          <a:p>
            <a:pPr indent="355600" algn="just"/>
            <a:r>
              <a:rPr lang="ru-RU" sz="1400" dirty="0" smtClean="0">
                <a:effectLst>
                  <a:outerShdw blurRad="38100" dist="38100" dir="2700000" algn="tl">
                    <a:srgbClr val="000000">
                      <a:alpha val="43137"/>
                    </a:srgbClr>
                  </a:outerShdw>
                </a:effectLst>
              </a:rPr>
              <a:t>Василий Петрович </a:t>
            </a:r>
            <a:r>
              <a:rPr lang="ru-RU" sz="1400" b="1" dirty="0" smtClean="0">
                <a:effectLst>
                  <a:outerShdw blurRad="38100" dist="38100" dir="2700000" algn="tl">
                    <a:srgbClr val="000000">
                      <a:alpha val="43137"/>
                    </a:srgbClr>
                  </a:outerShdw>
                </a:effectLst>
              </a:rPr>
              <a:t>р</a:t>
            </a:r>
            <a:r>
              <a:rPr lang="ru-RU" sz="1400" dirty="0" smtClean="0">
                <a:effectLst>
                  <a:outerShdw blurRad="38100" dist="38100" dir="2700000" algn="tl">
                    <a:srgbClr val="000000">
                      <a:alpha val="43137"/>
                    </a:srgbClr>
                  </a:outerShdw>
                </a:effectLst>
              </a:rPr>
              <a:t>одился 4 апреля 1911 г. в слободе Юрасовка ныне </a:t>
            </a:r>
            <a:r>
              <a:rPr lang="ru-RU" sz="1400" dirty="0" err="1" smtClean="0">
                <a:effectLst>
                  <a:outerShdw blurRad="38100" dist="38100" dir="2700000" algn="tl">
                    <a:srgbClr val="000000">
                      <a:alpha val="43137"/>
                    </a:srgbClr>
                  </a:outerShdw>
                </a:effectLst>
              </a:rPr>
              <a:t>Ольховатского</a:t>
            </a:r>
            <a:r>
              <a:rPr lang="ru-RU" sz="1400" dirty="0" smtClean="0">
                <a:effectLst>
                  <a:outerShdw blurRad="38100" dist="38100" dir="2700000" algn="tl">
                    <a:srgbClr val="000000">
                      <a:alpha val="43137"/>
                    </a:srgbClr>
                  </a:outerShdw>
                </a:effectLst>
              </a:rPr>
              <a:t> района Воронежской области. На фронте Великой Отечественной войны с сентября 1941 года. Командир противотанкового орудия 70-й морской стрелковой бригады (7-я армия, Карельский фронт) старшина </a:t>
            </a:r>
            <a:r>
              <a:rPr lang="ru-RU" sz="1400" dirty="0" err="1" smtClean="0">
                <a:effectLst>
                  <a:outerShdw blurRad="38100" dist="38100" dir="2700000" algn="tl">
                    <a:srgbClr val="000000">
                      <a:alpha val="43137"/>
                    </a:srgbClr>
                  </a:outerShdw>
                </a:effectLst>
              </a:rPr>
              <a:t>Шаренко</a:t>
            </a:r>
            <a:r>
              <a:rPr lang="ru-RU" sz="1400" dirty="0" smtClean="0">
                <a:effectLst>
                  <a:outerShdw blurRad="38100" dist="38100" dir="2700000" algn="tl">
                    <a:srgbClr val="000000">
                      <a:alpha val="43137"/>
                    </a:srgbClr>
                  </a:outerShdw>
                </a:effectLst>
              </a:rPr>
              <a:t> В.П. отличился 23.06.1944 года в составе десанта, высаженного со стороны Ладожского озера с целью перерезать шоссейную и железную дороги севернее реки </a:t>
            </a:r>
            <a:r>
              <a:rPr lang="ru-RU" sz="1400" dirty="0" err="1" smtClean="0">
                <a:effectLst>
                  <a:outerShdw blurRad="38100" dist="38100" dir="2700000" algn="tl">
                    <a:srgbClr val="000000">
                      <a:alpha val="43137"/>
                    </a:srgbClr>
                  </a:outerShdw>
                </a:effectLst>
              </a:rPr>
              <a:t>Тулокса</a:t>
            </a:r>
            <a:r>
              <a:rPr lang="ru-RU" sz="1400" dirty="0" smtClean="0">
                <a:effectLst>
                  <a:outerShdw blurRad="38100" dist="38100" dir="2700000" algn="tl">
                    <a:srgbClr val="000000">
                      <a:alpha val="43137"/>
                    </a:srgbClr>
                  </a:outerShdw>
                </a:effectLst>
              </a:rPr>
              <a:t>. В бою с вражескими автоматчиками вышли из строя все бойцы расчета. Оставшись один, </a:t>
            </a:r>
            <a:r>
              <a:rPr lang="ru-RU" sz="1400" dirty="0" err="1" smtClean="0">
                <a:effectLst>
                  <a:outerShdw blurRad="38100" dist="38100" dir="2700000" algn="tl">
                    <a:srgbClr val="000000">
                      <a:alpha val="43137"/>
                    </a:srgbClr>
                  </a:outerShdw>
                </a:effectLst>
              </a:rPr>
              <a:t>Шаренко</a:t>
            </a:r>
            <a:r>
              <a:rPr lang="ru-RU" sz="1400" dirty="0" smtClean="0">
                <a:effectLst>
                  <a:outerShdw blurRad="38100" dist="38100" dir="2700000" algn="tl">
                    <a:srgbClr val="000000">
                      <a:alpha val="43137"/>
                    </a:srgbClr>
                  </a:outerShdw>
                </a:effectLst>
              </a:rPr>
              <a:t> В.П. сражался до подхода подкрепления и удержал занятый рубеж. Звание Героя Советского Союза присвоено 21.07.1944 года.</a:t>
            </a:r>
          </a:p>
          <a:p>
            <a:pPr indent="355600" algn="just"/>
            <a:r>
              <a:rPr lang="ru-RU" sz="1400" dirty="0" smtClean="0">
                <a:effectLst>
                  <a:outerShdw blurRad="38100" dist="38100" dir="2700000" algn="tl">
                    <a:srgbClr val="000000">
                      <a:alpha val="43137"/>
                    </a:srgbClr>
                  </a:outerShdw>
                </a:effectLst>
              </a:rPr>
              <a:t>В 1947 году окончил Ленинградскую школу МВД СССР. В 1951 г. направлен для прохождения службы в г.Воркуту.  Умер 30.03.1985 года. </a:t>
            </a:r>
            <a:endParaRPr lang="ru-RU" sz="1400" dirty="0">
              <a:effectLst>
                <a:outerShdw blurRad="38100" dist="38100" dir="2700000" algn="tl">
                  <a:srgbClr val="000000">
                    <a:alpha val="43137"/>
                  </a:srgbClr>
                </a:outerShdw>
              </a:effectLst>
            </a:endParaRPr>
          </a:p>
        </p:txBody>
      </p:sp>
      <p:pic>
        <p:nvPicPr>
          <p:cNvPr id="9" name="Picture 11"/>
          <p:cNvPicPr>
            <a:picLocks noChangeAspect="1" noChangeArrowheads="1"/>
          </p:cNvPicPr>
          <p:nvPr/>
        </p:nvPicPr>
        <p:blipFill>
          <a:blip r:embed="rId4" cstate="print"/>
          <a:srcRect/>
          <a:stretch>
            <a:fillRect/>
          </a:stretch>
        </p:blipFill>
        <p:spPr bwMode="auto">
          <a:xfrm>
            <a:off x="827584" y="260648"/>
            <a:ext cx="720080" cy="1161810"/>
          </a:xfrm>
          <a:prstGeom prst="rect">
            <a:avLst/>
          </a:prstGeom>
          <a:ln>
            <a:noFill/>
          </a:ln>
          <a:effectLst>
            <a:softEdge rad="112500"/>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moynarod.ru/photo/21/122.jpg"/>
          <p:cNvPicPr>
            <a:picLocks noChangeAspect="1" noChangeArrowheads="1"/>
          </p:cNvPicPr>
          <p:nvPr/>
        </p:nvPicPr>
        <p:blipFill>
          <a:blip r:embed="rId2" cstate="print"/>
          <a:srcRect/>
          <a:stretch>
            <a:fillRect/>
          </a:stretch>
        </p:blipFill>
        <p:spPr bwMode="auto">
          <a:xfrm>
            <a:off x="827583" y="1700098"/>
            <a:ext cx="2880000" cy="4249182"/>
          </a:xfrm>
          <a:prstGeom prst="rect">
            <a:avLst/>
          </a:prstGeom>
          <a:ln>
            <a:noFill/>
          </a:ln>
          <a:effectLst>
            <a:outerShdw blurRad="292100" dist="139700" dir="2700000" algn="tl" rotWithShape="0">
              <a:srgbClr val="333333">
                <a:alpha val="65000"/>
              </a:srgbClr>
            </a:outerShdw>
          </a:effectLst>
        </p:spPr>
      </p:pic>
      <p:sp>
        <p:nvSpPr>
          <p:cNvPr id="2" name="Заголовок 1"/>
          <p:cNvSpPr>
            <a:spLocks noGrp="1"/>
          </p:cNvSpPr>
          <p:nvPr>
            <p:ph type="title"/>
          </p:nvPr>
        </p:nvSpPr>
        <p:spPr>
          <a:xfrm>
            <a:off x="1475656" y="274638"/>
            <a:ext cx="7211144" cy="1143000"/>
          </a:xfrm>
        </p:spPr>
        <p:txBody>
          <a:bodyPr>
            <a:normAutofit fontScale="90000"/>
          </a:bodyPr>
          <a:lstStyle/>
          <a:p>
            <a:r>
              <a:rPr lang="ru-RU" dirty="0" smtClean="0"/>
              <a:t>ШЕВЕЛЕВ </a:t>
            </a:r>
            <a:br>
              <a:rPr lang="ru-RU" dirty="0" smtClean="0"/>
            </a:br>
            <a:r>
              <a:rPr lang="ru-RU" dirty="0" smtClean="0"/>
              <a:t>АНТОН АНТОНОВИЧ </a:t>
            </a:r>
            <a:endParaRPr lang="ru-RU" dirty="0"/>
          </a:p>
        </p:txBody>
      </p:sp>
      <p:sp>
        <p:nvSpPr>
          <p:cNvPr id="3" name="Содержимое 2"/>
          <p:cNvSpPr>
            <a:spLocks noGrp="1"/>
          </p:cNvSpPr>
          <p:nvPr>
            <p:ph idx="1"/>
          </p:nvPr>
        </p:nvSpPr>
        <p:spPr>
          <a:xfrm>
            <a:off x="4572000" y="1600200"/>
            <a:ext cx="4114800" cy="4709160"/>
          </a:xfrm>
        </p:spPr>
        <p:txBody>
          <a:bodyPr>
            <a:normAutofit fontScale="25000" lnSpcReduction="20000"/>
          </a:bodyPr>
          <a:lstStyle/>
          <a:p>
            <a:pPr marL="87313" indent="268288" algn="just">
              <a:lnSpc>
                <a:spcPct val="120000"/>
              </a:lnSpc>
              <a:spcBef>
                <a:spcPts val="0"/>
              </a:spcBef>
              <a:buNone/>
            </a:pPr>
            <a:r>
              <a:rPr lang="ru-RU" sz="5200" dirty="0" smtClean="0">
                <a:effectLst>
                  <a:outerShdw blurRad="38100" dist="38100" dir="2700000" algn="tl">
                    <a:srgbClr val="000000">
                      <a:alpha val="43137"/>
                    </a:srgbClr>
                  </a:outerShdw>
                </a:effectLst>
              </a:rPr>
              <a:t>Антон Антонович </a:t>
            </a:r>
            <a:r>
              <a:rPr lang="ru-RU" sz="5200" b="1" dirty="0" smtClean="0">
                <a:effectLst>
                  <a:outerShdw blurRad="38100" dist="38100" dir="2700000" algn="tl">
                    <a:srgbClr val="000000">
                      <a:alpha val="43137"/>
                    </a:srgbClr>
                  </a:outerShdw>
                </a:effectLst>
              </a:rPr>
              <a:t>р</a:t>
            </a:r>
            <a:r>
              <a:rPr lang="ru-RU" sz="5200" dirty="0" smtClean="0">
                <a:effectLst>
                  <a:outerShdw blurRad="38100" dist="38100" dir="2700000" algn="tl">
                    <a:srgbClr val="000000">
                      <a:alpha val="43137"/>
                    </a:srgbClr>
                  </a:outerShdw>
                </a:effectLst>
              </a:rPr>
              <a:t>одился в п. </a:t>
            </a:r>
            <a:r>
              <a:rPr lang="ru-RU" sz="5200" dirty="0" err="1" smtClean="0">
                <a:effectLst>
                  <a:outerShdw blurRad="38100" dist="38100" dir="2700000" algn="tl">
                    <a:srgbClr val="000000">
                      <a:alpha val="43137"/>
                    </a:srgbClr>
                  </a:outerShdw>
                </a:effectLst>
              </a:rPr>
              <a:t>Нейво-Шайтановка</a:t>
            </a:r>
            <a:r>
              <a:rPr lang="ru-RU" sz="5200" dirty="0" smtClean="0">
                <a:effectLst>
                  <a:outerShdw blurRad="38100" dist="38100" dir="2700000" algn="tl">
                    <a:srgbClr val="000000">
                      <a:alpha val="43137"/>
                    </a:srgbClr>
                  </a:outerShdw>
                </a:effectLst>
              </a:rPr>
              <a:t> </a:t>
            </a:r>
            <a:r>
              <a:rPr lang="ru-RU" sz="5200" dirty="0" err="1" smtClean="0">
                <a:effectLst>
                  <a:outerShdw blurRad="38100" dist="38100" dir="2700000" algn="tl">
                    <a:srgbClr val="000000">
                      <a:alpha val="43137"/>
                    </a:srgbClr>
                  </a:outerShdw>
                </a:effectLst>
              </a:rPr>
              <a:t>Алапаевского</a:t>
            </a:r>
            <a:r>
              <a:rPr lang="ru-RU" sz="5200" dirty="0" smtClean="0">
                <a:effectLst>
                  <a:outerShdw blurRad="38100" dist="38100" dir="2700000" algn="tl">
                    <a:srgbClr val="000000">
                      <a:alpha val="43137"/>
                    </a:srgbClr>
                  </a:outerShdw>
                </a:effectLst>
              </a:rPr>
              <a:t> р-на Свердловской области. Его детство прошло на родине отца в с. </a:t>
            </a:r>
            <a:r>
              <a:rPr lang="ru-RU" sz="5200" dirty="0" err="1" smtClean="0">
                <a:effectLst>
                  <a:outerShdw blurRad="38100" dist="38100" dir="2700000" algn="tl">
                    <a:srgbClr val="000000">
                      <a:alpha val="43137"/>
                    </a:srgbClr>
                  </a:outerShdw>
                </a:effectLst>
              </a:rPr>
              <a:t>Мордино</a:t>
            </a:r>
            <a:r>
              <a:rPr lang="ru-RU" sz="5200" dirty="0" smtClean="0">
                <a:effectLst>
                  <a:outerShdw blurRad="38100" dist="38100" dir="2700000" algn="tl">
                    <a:srgbClr val="000000">
                      <a:alpha val="43137"/>
                    </a:srgbClr>
                  </a:outerShdw>
                </a:effectLst>
              </a:rPr>
              <a:t> </a:t>
            </a:r>
            <a:r>
              <a:rPr lang="ru-RU" sz="5200" dirty="0" err="1" smtClean="0">
                <a:effectLst>
                  <a:outerShdw blurRad="38100" dist="38100" dir="2700000" algn="tl">
                    <a:srgbClr val="000000">
                      <a:alpha val="43137"/>
                    </a:srgbClr>
                  </a:outerShdw>
                </a:effectLst>
              </a:rPr>
              <a:t>Корткеросского</a:t>
            </a:r>
            <a:r>
              <a:rPr lang="ru-RU" sz="5200" dirty="0" smtClean="0">
                <a:effectLst>
                  <a:outerShdw blurRad="38100" dist="38100" dir="2700000" algn="tl">
                    <a:srgbClr val="000000">
                      <a:alpha val="43137"/>
                    </a:srgbClr>
                  </a:outerShdw>
                </a:effectLst>
              </a:rPr>
              <a:t> р-на Коми АССР. Окончил </a:t>
            </a:r>
            <a:r>
              <a:rPr lang="ru-RU" sz="5200" dirty="0" err="1" smtClean="0">
                <a:effectLst>
                  <a:outerShdw blurRad="38100" dist="38100" dir="2700000" algn="tl">
                    <a:srgbClr val="000000">
                      <a:alpha val="43137"/>
                    </a:srgbClr>
                  </a:outerShdw>
                </a:effectLst>
              </a:rPr>
              <a:t>Батайское</a:t>
            </a:r>
            <a:r>
              <a:rPr lang="ru-RU" sz="5200" dirty="0" smtClean="0">
                <a:effectLst>
                  <a:outerShdw blurRad="38100" dist="38100" dir="2700000" algn="tl">
                    <a:srgbClr val="000000">
                      <a:alpha val="43137"/>
                    </a:srgbClr>
                  </a:outerShdw>
                </a:effectLst>
              </a:rPr>
              <a:t> училище гражданского воздушного флота.</a:t>
            </a:r>
          </a:p>
          <a:p>
            <a:pPr marL="87313" indent="268288" algn="just">
              <a:lnSpc>
                <a:spcPct val="120000"/>
              </a:lnSpc>
              <a:spcBef>
                <a:spcPts val="0"/>
              </a:spcBef>
              <a:buNone/>
            </a:pPr>
            <a:r>
              <a:rPr lang="ru-RU" sz="5200" dirty="0" smtClean="0">
                <a:effectLst>
                  <a:outerShdw blurRad="38100" dist="38100" dir="2700000" algn="tl">
                    <a:srgbClr val="000000">
                      <a:alpha val="43137"/>
                    </a:srgbClr>
                  </a:outerShdw>
                </a:effectLst>
              </a:rPr>
              <a:t>На фронтах Великой Отечественной войны с 1942 г. - в 455-м (30 гвардейском) авиационном полку бомбардировочной авиации дальнего действия. </a:t>
            </a:r>
          </a:p>
          <a:p>
            <a:pPr marL="87313" indent="268288" algn="just">
              <a:lnSpc>
                <a:spcPct val="120000"/>
              </a:lnSpc>
              <a:spcBef>
                <a:spcPts val="0"/>
              </a:spcBef>
              <a:buNone/>
            </a:pPr>
            <a:r>
              <a:rPr lang="ru-RU" sz="5200" dirty="0" smtClean="0">
                <a:effectLst>
                  <a:outerShdw blurRad="38100" dist="38100" dir="2700000" algn="tl">
                    <a:srgbClr val="000000">
                      <a:alpha val="43137"/>
                    </a:srgbClr>
                  </a:outerShdw>
                </a:effectLst>
              </a:rPr>
              <a:t>16 марта 1943 г. самолет Шевелева, вылетевший на задание, был атакован истребителем противника. Самолет получил 30 пробоин, стал </a:t>
            </a:r>
            <a:r>
              <a:rPr lang="ru-RU" sz="5200" dirty="0" err="1" smtClean="0">
                <a:effectLst>
                  <a:outerShdw blurRad="38100" dist="38100" dir="2700000" algn="tl">
                    <a:srgbClr val="000000">
                      <a:alpha val="43137"/>
                    </a:srgbClr>
                  </a:outerShdw>
                </a:effectLst>
              </a:rPr>
              <a:t>трудноуправляемым</a:t>
            </a:r>
            <a:r>
              <a:rPr lang="ru-RU" sz="5200" dirty="0" smtClean="0">
                <a:effectLst>
                  <a:outerShdw blurRad="38100" dist="38100" dir="2700000" algn="tl">
                    <a:srgbClr val="000000">
                      <a:alpha val="43137"/>
                    </a:srgbClr>
                  </a:outerShdw>
                </a:effectLst>
              </a:rPr>
              <a:t>. Радист и стрелок были ранены. Однако А. А. Шевелев, проявив исключительное мужество, дошел до цели и успешно выполнил задание, мастерски произвел на своем аэродроме посадку самолета на одном колесе, спас самолет и жизнь членов экипажа.</a:t>
            </a:r>
          </a:p>
          <a:p>
            <a:pPr marL="87313" indent="268288" algn="just">
              <a:lnSpc>
                <a:spcPct val="120000"/>
              </a:lnSpc>
              <a:spcBef>
                <a:spcPts val="0"/>
              </a:spcBef>
              <a:buNone/>
            </a:pPr>
            <a:r>
              <a:rPr lang="ru-RU" sz="5200" dirty="0" smtClean="0">
                <a:effectLst>
                  <a:outerShdw blurRad="38100" dist="38100" dir="2700000" algn="tl">
                    <a:srgbClr val="000000">
                      <a:alpha val="43137"/>
                    </a:srgbClr>
                  </a:outerShdw>
                </a:effectLst>
              </a:rPr>
              <a:t>5 ноября 1944 г. капитану А. А. Шевелеву присвоено звание Героя Советского Союза.</a:t>
            </a:r>
          </a:p>
          <a:p>
            <a:pPr marL="87313" indent="268288" algn="just">
              <a:lnSpc>
                <a:spcPct val="120000"/>
              </a:lnSpc>
              <a:spcBef>
                <a:spcPts val="0"/>
              </a:spcBef>
              <a:buNone/>
            </a:pPr>
            <a:r>
              <a:rPr lang="ru-RU" sz="5200" dirty="0" smtClean="0">
                <a:effectLst>
                  <a:outerShdw blurRad="38100" dist="38100" dir="2700000" algn="tl">
                    <a:srgbClr val="000000">
                      <a:alpha val="43137"/>
                    </a:srgbClr>
                  </a:outerShdw>
                </a:effectLst>
              </a:rPr>
              <a:t>В мае 1945 г. после тяжелого ранения гвардии майор Шевелев А. А. демобилизован.  Умер 10 мая 1981 г., похоронен в г. Свердловске</a:t>
            </a:r>
            <a:r>
              <a:rPr lang="ru-RU" sz="3100" dirty="0" smtClean="0">
                <a:effectLst>
                  <a:outerShdw blurRad="38100" dist="38100" dir="2700000" algn="tl">
                    <a:srgbClr val="000000">
                      <a:alpha val="43137"/>
                    </a:srgbClr>
                  </a:outerShdw>
                </a:effectLst>
              </a:rPr>
              <a:t>. </a:t>
            </a:r>
          </a:p>
          <a:p>
            <a:pPr>
              <a:buNone/>
            </a:pPr>
            <a:endParaRPr lang="ru-RU" dirty="0"/>
          </a:p>
        </p:txBody>
      </p:sp>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akimovkast.com/wp-content/uploads/2016/02/%D0%A9%D0%98%D0%A0%D0%9E%D0%92-%D0%A1%D0%A1-1_000.jpg"/>
          <p:cNvPicPr>
            <a:picLocks noChangeAspect="1" noChangeArrowheads="1"/>
          </p:cNvPicPr>
          <p:nvPr/>
        </p:nvPicPr>
        <p:blipFill>
          <a:blip r:embed="rId2" cstate="print"/>
          <a:srcRect r="1362" b="1246"/>
          <a:stretch>
            <a:fillRect/>
          </a:stretch>
        </p:blipFill>
        <p:spPr bwMode="auto">
          <a:xfrm>
            <a:off x="827583" y="1700808"/>
            <a:ext cx="2880000" cy="3962632"/>
          </a:xfrm>
          <a:prstGeom prst="rect">
            <a:avLst/>
          </a:prstGeom>
          <a:ln>
            <a:noFill/>
          </a:ln>
          <a:effectLst>
            <a:outerShdw blurRad="292100" dist="139700" dir="2700000" algn="tl" rotWithShape="0">
              <a:srgbClr val="333333">
                <a:alpha val="65000"/>
              </a:srgbClr>
            </a:outerShdw>
          </a:effectLst>
        </p:spPr>
      </p:pic>
      <p:sp>
        <p:nvSpPr>
          <p:cNvPr id="2" name="Заголовок 1"/>
          <p:cNvSpPr>
            <a:spLocks noGrp="1"/>
          </p:cNvSpPr>
          <p:nvPr>
            <p:ph type="title"/>
          </p:nvPr>
        </p:nvSpPr>
        <p:spPr>
          <a:xfrm>
            <a:off x="1475656" y="274638"/>
            <a:ext cx="7211144" cy="1143000"/>
          </a:xfrm>
        </p:spPr>
        <p:txBody>
          <a:bodyPr>
            <a:normAutofit fontScale="90000"/>
          </a:bodyPr>
          <a:lstStyle/>
          <a:p>
            <a:r>
              <a:rPr lang="ru-RU" dirty="0" smtClean="0"/>
              <a:t>ЩИРОВ </a:t>
            </a:r>
            <a:br>
              <a:rPr lang="ru-RU" dirty="0" smtClean="0"/>
            </a:br>
            <a:r>
              <a:rPr lang="ru-RU" dirty="0" smtClean="0"/>
              <a:t>СЕРГЕЙ СЕРГЕЕВИЧ </a:t>
            </a:r>
            <a:endParaRPr lang="ru-RU" dirty="0"/>
          </a:p>
        </p:txBody>
      </p:sp>
      <p:sp>
        <p:nvSpPr>
          <p:cNvPr id="3" name="Содержимое 2"/>
          <p:cNvSpPr>
            <a:spLocks noGrp="1"/>
          </p:cNvSpPr>
          <p:nvPr>
            <p:ph idx="1"/>
          </p:nvPr>
        </p:nvSpPr>
        <p:spPr>
          <a:xfrm>
            <a:off x="4572000" y="1600200"/>
            <a:ext cx="4114800" cy="4709160"/>
          </a:xfrm>
        </p:spPr>
        <p:txBody>
          <a:bodyPr>
            <a:noAutofit/>
          </a:bodyPr>
          <a:lstStyle/>
          <a:p>
            <a:pPr marL="87313" indent="268288" algn="just">
              <a:spcBef>
                <a:spcPts val="0"/>
              </a:spcBef>
              <a:buNone/>
            </a:pPr>
            <a:r>
              <a:rPr lang="ru-RU" sz="1300" dirty="0" smtClean="0">
                <a:effectLst>
                  <a:outerShdw blurRad="38100" dist="38100" dir="2700000" algn="tl">
                    <a:srgbClr val="000000">
                      <a:alpha val="43137"/>
                    </a:srgbClr>
                  </a:outerShdw>
                </a:effectLst>
              </a:rPr>
              <a:t>Сергей Сергеевич родился 06.02.1916 г. в с.Акимовка Запорожской области. </a:t>
            </a:r>
          </a:p>
          <a:p>
            <a:pPr marL="87313" indent="268288" algn="just">
              <a:spcBef>
                <a:spcPts val="0"/>
              </a:spcBef>
              <a:buNone/>
            </a:pPr>
            <a:r>
              <a:rPr lang="ru-RU" sz="1300" dirty="0" smtClean="0">
                <a:effectLst>
                  <a:outerShdw blurRad="38100" dist="38100" dir="2700000" algn="tl">
                    <a:srgbClr val="000000">
                      <a:alpha val="43137"/>
                    </a:srgbClr>
                  </a:outerShdw>
                </a:effectLst>
              </a:rPr>
              <a:t>В Красной Армии с 1932 года. Окончил </a:t>
            </a:r>
            <a:r>
              <a:rPr lang="ru-RU" sz="1300" dirty="0" err="1" smtClean="0">
                <a:effectLst>
                  <a:outerShdw blurRad="38100" dist="38100" dir="2700000" algn="tl">
                    <a:srgbClr val="000000">
                      <a:alpha val="43137"/>
                    </a:srgbClr>
                  </a:outerShdw>
                </a:effectLst>
              </a:rPr>
              <a:t>Качинскую</a:t>
            </a:r>
            <a:r>
              <a:rPr lang="ru-RU" sz="1300" dirty="0" smtClean="0">
                <a:effectLst>
                  <a:outerShdw blurRad="38100" dist="38100" dir="2700000" algn="tl">
                    <a:srgbClr val="000000">
                      <a:alpha val="43137"/>
                    </a:srgbClr>
                  </a:outerShdw>
                </a:effectLst>
              </a:rPr>
              <a:t> авиационную школу летчиков. На фронтах Великой Отечественной войны с июня 1941 г. Инструктор по технике пилотирования 87-го ИАП капитан </a:t>
            </a:r>
            <a:r>
              <a:rPr lang="ru-RU" sz="1300" dirty="0" err="1" smtClean="0">
                <a:effectLst>
                  <a:outerShdw blurRad="38100" dist="38100" dir="2700000" algn="tl">
                    <a:srgbClr val="000000">
                      <a:alpha val="43137"/>
                    </a:srgbClr>
                  </a:outerShdw>
                </a:effectLst>
              </a:rPr>
              <a:t>Щиров</a:t>
            </a:r>
            <a:r>
              <a:rPr lang="ru-RU" sz="1300" dirty="0" smtClean="0">
                <a:effectLst>
                  <a:outerShdw blurRad="38100" dist="38100" dir="2700000" algn="tl">
                    <a:srgbClr val="000000">
                      <a:alpha val="43137"/>
                    </a:srgbClr>
                  </a:outerShdw>
                </a:effectLst>
              </a:rPr>
              <a:t> к ноябрю 1942 г. совершил 258 боевых вылетов, в 38 воздушных боях сбил лично 14 и в группе 3 самолета противника. Звание Героя Советского Союза присвоено 13.12.42 г. После войны продолжал службу в ВВС. В ноябре 1949 г. незаконно осужден. 26.12.50 г. лишен звания Героя Советского Союза. В 1954 г. реабилитирован. Указом ПВС СССР от 14.04.89 г. в связи с прекращением уголовного дела за отсутствием состава преступления отменен Указ ПВС СССР от 21.12.50 г. в части лишения </a:t>
            </a:r>
            <a:r>
              <a:rPr lang="ru-RU" sz="1300" dirty="0" err="1" smtClean="0">
                <a:effectLst>
                  <a:outerShdw blurRad="38100" dist="38100" dir="2700000" algn="tl">
                    <a:srgbClr val="000000">
                      <a:alpha val="43137"/>
                    </a:srgbClr>
                  </a:outerShdw>
                </a:effectLst>
              </a:rPr>
              <a:t>Щирова</a:t>
            </a:r>
            <a:r>
              <a:rPr lang="ru-RU" sz="1300" dirty="0" smtClean="0">
                <a:effectLst>
                  <a:outerShdw blurRad="38100" dist="38100" dir="2700000" algn="tl">
                    <a:srgbClr val="000000">
                      <a:alpha val="43137"/>
                    </a:srgbClr>
                  </a:outerShdw>
                </a:effectLst>
              </a:rPr>
              <a:t> звания Героя Советского Союза. Награжден двумя орденами Ленина, орденами Красного Знамени, Кутузова 3 ст., Александра Невского, Отечественной войны 1 ст., Красной звезды, медалями, а также иностранным орденом. </a:t>
            </a:r>
          </a:p>
          <a:p>
            <a:pPr marL="87313" indent="268288" algn="just">
              <a:spcBef>
                <a:spcPts val="0"/>
              </a:spcBef>
              <a:buNone/>
            </a:pPr>
            <a:r>
              <a:rPr lang="ru-RU" sz="1300" dirty="0" smtClean="0">
                <a:effectLst>
                  <a:outerShdw blurRad="38100" dist="38100" dir="2700000" algn="tl">
                    <a:srgbClr val="000000">
                      <a:alpha val="43137"/>
                    </a:srgbClr>
                  </a:outerShdw>
                </a:effectLst>
              </a:rPr>
              <a:t>Умер 7 апреля 1956 г.</a:t>
            </a:r>
            <a:endParaRPr lang="ru-RU" sz="1300" dirty="0">
              <a:effectLst>
                <a:outerShdw blurRad="38100" dist="38100" dir="2700000" algn="tl">
                  <a:srgbClr val="000000">
                    <a:alpha val="43137"/>
                  </a:srgbClr>
                </a:outerShdw>
              </a:effectLst>
            </a:endParaRPr>
          </a:p>
        </p:txBody>
      </p:sp>
      <p:pic>
        <p:nvPicPr>
          <p:cNvPr id="8"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9"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5656" y="274638"/>
            <a:ext cx="7211144" cy="1143000"/>
          </a:xfrm>
        </p:spPr>
        <p:txBody>
          <a:bodyPr>
            <a:normAutofit fontScale="90000"/>
          </a:bodyPr>
          <a:lstStyle/>
          <a:p>
            <a:r>
              <a:rPr lang="ru-RU" dirty="0" smtClean="0"/>
              <a:t>ХАТАНЗЕЙСКИЙ </a:t>
            </a:r>
            <a:br>
              <a:rPr lang="ru-RU" dirty="0" smtClean="0"/>
            </a:br>
            <a:r>
              <a:rPr lang="ru-RU" dirty="0" smtClean="0"/>
              <a:t>АНДРЕЙ ГУРЬЕВИЧ </a:t>
            </a:r>
            <a:endParaRPr lang="ru-RU" dirty="0"/>
          </a:p>
        </p:txBody>
      </p:sp>
      <p:sp>
        <p:nvSpPr>
          <p:cNvPr id="3" name="Содержимое 2"/>
          <p:cNvSpPr>
            <a:spLocks noGrp="1"/>
          </p:cNvSpPr>
          <p:nvPr>
            <p:ph idx="1"/>
          </p:nvPr>
        </p:nvSpPr>
        <p:spPr>
          <a:xfrm>
            <a:off x="4572000" y="1600200"/>
            <a:ext cx="4114800" cy="4525963"/>
          </a:xfrm>
        </p:spPr>
        <p:txBody>
          <a:bodyPr>
            <a:noAutofit/>
          </a:bodyPr>
          <a:lstStyle/>
          <a:p>
            <a:pPr marL="0" indent="363538" algn="just">
              <a:buNone/>
            </a:pPr>
            <a:r>
              <a:rPr lang="ru-RU" sz="1300" dirty="0" smtClean="0">
                <a:effectLst>
                  <a:outerShdw blurRad="38100" dist="38100" dir="2700000" algn="tl">
                    <a:srgbClr val="000000">
                      <a:alpha val="43137"/>
                    </a:srgbClr>
                  </a:outerShdw>
                </a:effectLst>
              </a:rPr>
              <a:t>Андрей </a:t>
            </a:r>
            <a:r>
              <a:rPr lang="ru-RU" sz="1300" dirty="0" err="1" smtClean="0">
                <a:effectLst>
                  <a:outerShdw blurRad="38100" dist="38100" dir="2700000" algn="tl">
                    <a:srgbClr val="000000">
                      <a:alpha val="43137"/>
                    </a:srgbClr>
                  </a:outerShdw>
                </a:effectLst>
              </a:rPr>
              <a:t>Гурьевич</a:t>
            </a:r>
            <a:r>
              <a:rPr lang="ru-RU" sz="1300" dirty="0" smtClean="0">
                <a:effectLst>
                  <a:outerShdw blurRad="38100" dist="38100" dir="2700000" algn="tl">
                    <a:srgbClr val="000000">
                      <a:alpha val="43137"/>
                    </a:srgbClr>
                  </a:outerShdw>
                </a:effectLst>
              </a:rPr>
              <a:t>  родился в с. </a:t>
            </a:r>
            <a:r>
              <a:rPr lang="ru-RU" sz="1300" dirty="0" err="1" smtClean="0">
                <a:effectLst>
                  <a:outerShdw blurRad="38100" dist="38100" dir="2700000" algn="tl">
                    <a:srgbClr val="000000">
                      <a:alpha val="43137"/>
                    </a:srgbClr>
                  </a:outerShdw>
                </a:effectLst>
              </a:rPr>
              <a:t>Мохча</a:t>
            </a:r>
            <a:r>
              <a:rPr lang="ru-RU" sz="1300" dirty="0" smtClean="0">
                <a:effectLst>
                  <a:outerShdw blurRad="38100" dist="38100" dir="2700000" algn="tl">
                    <a:srgbClr val="000000">
                      <a:alpha val="43137"/>
                    </a:srgbClr>
                  </a:outerShdw>
                </a:effectLst>
              </a:rPr>
              <a:t>  </a:t>
            </a:r>
            <a:r>
              <a:rPr lang="ru-RU" sz="1300" dirty="0" err="1" smtClean="0">
                <a:effectLst>
                  <a:outerShdw blurRad="38100" dist="38100" dir="2700000" algn="tl">
                    <a:srgbClr val="000000">
                      <a:alpha val="43137"/>
                    </a:srgbClr>
                  </a:outerShdw>
                </a:effectLst>
              </a:rPr>
              <a:t>Ижемского</a:t>
            </a:r>
            <a:r>
              <a:rPr lang="ru-RU" sz="1300" dirty="0" smtClean="0">
                <a:effectLst>
                  <a:outerShdw blurRad="38100" dist="38100" dir="2700000" algn="tl">
                    <a:srgbClr val="000000">
                      <a:alpha val="43137"/>
                    </a:srgbClr>
                  </a:outerShdw>
                </a:effectLst>
              </a:rPr>
              <a:t> р-на Коми АССР. В Красную Армию был призван 25.02.1942 г. </a:t>
            </a:r>
          </a:p>
          <a:p>
            <a:pPr marL="0" indent="363538" algn="just">
              <a:buNone/>
            </a:pPr>
            <a:r>
              <a:rPr lang="ru-RU" sz="1300" dirty="0" smtClean="0">
                <a:effectLst>
                  <a:outerShdw blurRad="38100" dist="38100" dir="2700000" algn="tl">
                    <a:srgbClr val="000000">
                      <a:alpha val="43137"/>
                    </a:srgbClr>
                  </a:outerShdw>
                </a:effectLst>
              </a:rPr>
              <a:t>Отличился геройством при форсировании Дуная 6 ноября 1944 года. Сержант </a:t>
            </a:r>
            <a:r>
              <a:rPr lang="ru-RU" sz="1300" dirty="0" err="1" smtClean="0">
                <a:effectLst>
                  <a:outerShdw blurRad="38100" dist="38100" dir="2700000" algn="tl">
                    <a:srgbClr val="000000">
                      <a:alpha val="43137"/>
                    </a:srgbClr>
                  </a:outerShdw>
                </a:effectLst>
              </a:rPr>
              <a:t>Хатанзейский</a:t>
            </a:r>
            <a:r>
              <a:rPr lang="ru-RU" sz="1300" dirty="0" smtClean="0">
                <a:effectLst>
                  <a:outerShdw blurRad="38100" dist="38100" dir="2700000" algn="tl">
                    <a:srgbClr val="000000">
                      <a:alpha val="43137"/>
                    </a:srgbClr>
                  </a:outerShdw>
                </a:effectLst>
              </a:rPr>
              <a:t> с саперами своего отделения ночью скрытно переправились на лодке на противоположный берег реки, занятый противником (22 км северо-западнее города </a:t>
            </a:r>
            <a:r>
              <a:rPr lang="ru-RU" sz="1300" dirty="0" err="1" smtClean="0">
                <a:effectLst>
                  <a:outerShdw blurRad="38100" dist="38100" dir="2700000" algn="tl">
                    <a:srgbClr val="000000">
                      <a:alpha val="43137"/>
                    </a:srgbClr>
                  </a:outerShdw>
                </a:effectLst>
              </a:rPr>
              <a:t>Сомбор</a:t>
            </a:r>
            <a:r>
              <a:rPr lang="ru-RU" sz="1300" dirty="0" smtClean="0">
                <a:effectLst>
                  <a:outerShdw blurRad="38100" dist="38100" dir="2700000" algn="tl">
                    <a:srgbClr val="000000">
                      <a:alpha val="43137"/>
                    </a:srgbClr>
                  </a:outerShdw>
                </a:effectLst>
              </a:rPr>
              <a:t>, Югославия). Разведав оборону и определив место переправы, внезапным ударом сбили вражеский заслон и закрепились на маленьком плацдарме, куда затем начали переправляться подразделения дивизии. В следующую ночь А. Г. </a:t>
            </a:r>
            <a:r>
              <a:rPr lang="ru-RU" sz="1300" dirty="0" err="1" smtClean="0">
                <a:effectLst>
                  <a:outerShdw blurRad="38100" dist="38100" dir="2700000" algn="tl">
                    <a:srgbClr val="000000">
                      <a:alpha val="43137"/>
                    </a:srgbClr>
                  </a:outerShdw>
                </a:effectLst>
              </a:rPr>
              <a:t>Хатанзейский</a:t>
            </a:r>
            <a:r>
              <a:rPr lang="ru-RU" sz="1300" dirty="0" smtClean="0">
                <a:effectLst>
                  <a:outerShdw blurRad="38100" dist="38100" dir="2700000" algn="tl">
                    <a:srgbClr val="000000">
                      <a:alpha val="43137"/>
                    </a:srgbClr>
                  </a:outerShdw>
                </a:effectLst>
              </a:rPr>
              <a:t> первым десантом переправил 85 стрелков, 9 станковых пулеметов, 3 миномета с расчетом, 46 ящиков боеприпасов. Затем руководил десантным катером, переправляя материальную часть дивизии. </a:t>
            </a:r>
            <a:r>
              <a:rPr lang="ru-RU" sz="1300" dirty="0" err="1" smtClean="0">
                <a:effectLst>
                  <a:outerShdw blurRad="38100" dist="38100" dir="2700000" algn="tl">
                    <a:srgbClr val="000000">
                      <a:alpha val="43137"/>
                    </a:srgbClr>
                  </a:outerShdw>
                </a:effectLst>
              </a:rPr>
              <a:t>Хатанзейский</a:t>
            </a:r>
            <a:r>
              <a:rPr lang="ru-RU" sz="1300" dirty="0" smtClean="0">
                <a:effectLst>
                  <a:outerShdw blurRad="38100" dist="38100" dir="2700000" algn="tl">
                    <a:srgbClr val="000000">
                      <a:alpha val="43137"/>
                    </a:srgbClr>
                  </a:outerShdw>
                </a:effectLst>
              </a:rPr>
              <a:t> погиб при выполнении боевого задания 14 февраля 1945 г. в р-не озера Балатон и захоронен в Венгрии, с. </a:t>
            </a:r>
            <a:r>
              <a:rPr lang="ru-RU" sz="1300" dirty="0" err="1" smtClean="0">
                <a:effectLst>
                  <a:outerShdw blurRad="38100" dist="38100" dir="2700000" algn="tl">
                    <a:srgbClr val="000000">
                      <a:alpha val="43137"/>
                    </a:srgbClr>
                  </a:outerShdw>
                </a:effectLst>
              </a:rPr>
              <a:t>Кирп-Яшланга</a:t>
            </a:r>
            <a:r>
              <a:rPr lang="ru-RU" sz="1300" dirty="0" smtClean="0">
                <a:effectLst>
                  <a:outerShdw blurRad="38100" dist="38100" dir="2700000" algn="tl">
                    <a:srgbClr val="000000">
                      <a:alpha val="43137"/>
                    </a:srgbClr>
                  </a:outerShdw>
                </a:effectLst>
              </a:rPr>
              <a:t>. 24 марта 1945 г. А. Г. </a:t>
            </a:r>
            <a:r>
              <a:rPr lang="ru-RU" sz="1300" dirty="0" err="1" smtClean="0">
                <a:effectLst>
                  <a:outerShdw blurRad="38100" dist="38100" dir="2700000" algn="tl">
                    <a:srgbClr val="000000">
                      <a:alpha val="43137"/>
                    </a:srgbClr>
                  </a:outerShdw>
                </a:effectLst>
              </a:rPr>
              <a:t>Хатанзейскому</a:t>
            </a:r>
            <a:r>
              <a:rPr lang="ru-RU" sz="1300" dirty="0" smtClean="0">
                <a:effectLst>
                  <a:outerShdw blurRad="38100" dist="38100" dir="2700000" algn="tl">
                    <a:srgbClr val="000000">
                      <a:alpha val="43137"/>
                    </a:srgbClr>
                  </a:outerShdw>
                </a:effectLst>
              </a:rPr>
              <a:t> присвоено звание Героя Советского Союза. </a:t>
            </a:r>
            <a:endParaRPr lang="ru-RU" sz="1300" dirty="0">
              <a:effectLst>
                <a:outerShdw blurRad="38100" dist="38100" dir="2700000" algn="tl">
                  <a:srgbClr val="000000">
                    <a:alpha val="43137"/>
                  </a:srgbClr>
                </a:outerShdw>
              </a:effectLst>
            </a:endParaRPr>
          </a:p>
        </p:txBody>
      </p:sp>
      <p:pic>
        <p:nvPicPr>
          <p:cNvPr id="4098" name="Picture 2" descr="http://itd1.mycdn.me/image?id=849119672681&amp;t=20&amp;plc=WEB&amp;tkn=*Q3WANvuJ6PWX8NWZHNYP8eoLyok"/>
          <p:cNvPicPr>
            <a:picLocks noChangeAspect="1" noChangeArrowheads="1"/>
          </p:cNvPicPr>
          <p:nvPr/>
        </p:nvPicPr>
        <p:blipFill>
          <a:blip r:embed="rId2" cstate="print"/>
          <a:srcRect/>
          <a:stretch>
            <a:fillRect/>
          </a:stretch>
        </p:blipFill>
        <p:spPr bwMode="auto">
          <a:xfrm>
            <a:off x="899591" y="1706199"/>
            <a:ext cx="2880000" cy="3955049"/>
          </a:xfrm>
          <a:prstGeom prst="rect">
            <a:avLst/>
          </a:prstGeom>
          <a:ln>
            <a:noFill/>
          </a:ln>
          <a:effectLst>
            <a:outerShdw blurRad="292100" dist="139700" dir="2700000" algn="tl" rotWithShape="0">
              <a:srgbClr val="333333">
                <a:alpha val="65000"/>
              </a:srgbClr>
            </a:outerShdw>
          </a:effectLst>
        </p:spPr>
      </p:pic>
      <p:pic>
        <p:nvPicPr>
          <p:cNvPr id="9" name="Picture 11"/>
          <p:cNvPicPr>
            <a:picLocks noChangeAspect="1" noChangeArrowheads="1"/>
          </p:cNvPicPr>
          <p:nvPr/>
        </p:nvPicPr>
        <p:blipFill>
          <a:blip r:embed="rId3" cstate="print"/>
          <a:srcRect/>
          <a:stretch>
            <a:fillRect/>
          </a:stretch>
        </p:blipFill>
        <p:spPr bwMode="auto">
          <a:xfrm>
            <a:off x="827584" y="260648"/>
            <a:ext cx="720080" cy="1161810"/>
          </a:xfrm>
          <a:prstGeom prst="rect">
            <a:avLst/>
          </a:prstGeom>
          <a:ln>
            <a:noFill/>
          </a:ln>
          <a:effectLst>
            <a:softEdge rad="112500"/>
          </a:effectLst>
        </p:spPr>
      </p:pic>
      <p:pic>
        <p:nvPicPr>
          <p:cNvPr id="10"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fotorecurso.com/images/2014/10/08/RUSSIA.jpg"/>
          <p:cNvPicPr>
            <a:picLocks noChangeAspect="1" noChangeArrowheads="1"/>
          </p:cNvPicPr>
          <p:nvPr/>
        </p:nvPicPr>
        <p:blipFill>
          <a:blip r:embed="rId2" cstate="print"/>
          <a:srcRect/>
          <a:stretch>
            <a:fillRect/>
          </a:stretch>
        </p:blipFill>
        <p:spPr bwMode="auto">
          <a:xfrm>
            <a:off x="179513" y="188640"/>
            <a:ext cx="8784976" cy="6480720"/>
          </a:xfrm>
          <a:prstGeom prst="rect">
            <a:avLst/>
          </a:prstGeom>
          <a:noFill/>
        </p:spPr>
      </p:pic>
      <p:sp>
        <p:nvSpPr>
          <p:cNvPr id="2" name="Заголовок 1"/>
          <p:cNvSpPr>
            <a:spLocks noGrp="1"/>
          </p:cNvSpPr>
          <p:nvPr>
            <p:ph type="title"/>
          </p:nvPr>
        </p:nvSpPr>
        <p:spPr>
          <a:xfrm>
            <a:off x="467544" y="2564904"/>
            <a:ext cx="8229600" cy="1143000"/>
          </a:xfrm>
        </p:spPr>
        <p:txBody>
          <a:bodyPr>
            <a:normAutofit fontScale="90000"/>
          </a:bodyPr>
          <a:lstStyle/>
          <a:p>
            <a:r>
              <a:rPr lang="ru-RU" sz="4400" dirty="0" smtClean="0"/>
              <a:t>Герои Российской Федерации из Республики Коми </a:t>
            </a:r>
            <a:endParaRPr lang="ru-RU"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http://s019.radikal.ru/i634/1503/b9/0ed22d5403b3.jpg"/>
          <p:cNvPicPr>
            <a:picLocks noChangeAspect="1" noChangeArrowheads="1"/>
          </p:cNvPicPr>
          <p:nvPr/>
        </p:nvPicPr>
        <p:blipFill>
          <a:blip r:embed="rId2" cstate="print"/>
          <a:srcRect l="5819" t="3960" r="4910" b="12476"/>
          <a:stretch>
            <a:fillRect/>
          </a:stretch>
        </p:blipFill>
        <p:spPr bwMode="auto">
          <a:xfrm>
            <a:off x="899592" y="1772815"/>
            <a:ext cx="2880000" cy="3960441"/>
          </a:xfrm>
          <a:prstGeom prst="rect">
            <a:avLst/>
          </a:prstGeom>
          <a:ln>
            <a:noFill/>
          </a:ln>
          <a:effectLst>
            <a:outerShdw blurRad="292100" dist="139700" dir="2700000" algn="tl" rotWithShape="0">
              <a:srgbClr val="333333">
                <a:alpha val="65000"/>
              </a:srgbClr>
            </a:outerShdw>
          </a:effectLst>
        </p:spPr>
      </p:pic>
      <p:sp>
        <p:nvSpPr>
          <p:cNvPr id="2" name="Заголовок 1"/>
          <p:cNvSpPr>
            <a:spLocks noGrp="1"/>
          </p:cNvSpPr>
          <p:nvPr>
            <p:ph type="title"/>
          </p:nvPr>
        </p:nvSpPr>
        <p:spPr/>
        <p:txBody>
          <a:bodyPr>
            <a:normAutofit fontScale="90000"/>
          </a:bodyPr>
          <a:lstStyle/>
          <a:p>
            <a:r>
              <a:rPr lang="ru-RU" dirty="0" smtClean="0"/>
              <a:t>ПЛОТНИКОВ </a:t>
            </a:r>
            <a:br>
              <a:rPr lang="ru-RU" dirty="0" smtClean="0"/>
            </a:br>
            <a:r>
              <a:rPr lang="ru-RU" dirty="0" smtClean="0"/>
              <a:t>ДМИТРИЙ ПАВЛОВИЧ</a:t>
            </a:r>
            <a:endParaRPr lang="ru-RU" dirty="0"/>
          </a:p>
        </p:txBody>
      </p:sp>
      <p:sp>
        <p:nvSpPr>
          <p:cNvPr id="3" name="Содержимое 2"/>
          <p:cNvSpPr>
            <a:spLocks noGrp="1"/>
          </p:cNvSpPr>
          <p:nvPr>
            <p:ph idx="1"/>
          </p:nvPr>
        </p:nvSpPr>
        <p:spPr>
          <a:xfrm>
            <a:off x="4572000" y="1600200"/>
            <a:ext cx="4114800" cy="4781128"/>
          </a:xfrm>
        </p:spPr>
        <p:txBody>
          <a:bodyPr>
            <a:noAutofit/>
          </a:bodyPr>
          <a:lstStyle/>
          <a:p>
            <a:pPr marL="88900" indent="274638" algn="just">
              <a:buNone/>
            </a:pPr>
            <a:r>
              <a:rPr lang="ru-RU" sz="1300" dirty="0" smtClean="0"/>
              <a:t>Дмитрий Павлович родился 2 августа 1918 г. в башкирском селе Верхний Авзян </a:t>
            </a:r>
            <a:r>
              <a:rPr lang="ru-RU" sz="1300" dirty="0" err="1" smtClean="0"/>
              <a:t>Белорецкого</a:t>
            </a:r>
            <a:r>
              <a:rPr lang="ru-RU" sz="1300" dirty="0" smtClean="0"/>
              <a:t> р-на. </a:t>
            </a:r>
          </a:p>
          <a:p>
            <a:pPr marL="88900" indent="274638" algn="just">
              <a:buNone/>
            </a:pPr>
            <a:r>
              <a:rPr lang="ru-RU" sz="1300" dirty="0" smtClean="0"/>
              <a:t>За месяц до начала Великой Отечественной войны молодой лейтенант получил назначение в Киевский особый военный округ в </a:t>
            </a:r>
            <a:r>
              <a:rPr lang="ru-RU" sz="1300" dirty="0" err="1" smtClean="0"/>
              <a:t>разведбат</a:t>
            </a:r>
            <a:r>
              <a:rPr lang="ru-RU" sz="1300" dirty="0" smtClean="0"/>
              <a:t> 34 танковой дивизии, которая стояла под Львовом. Были жаркие бои, удачи и потери, ордена и медали. За проявленное мужество и храбрость при форсировании р.Днестр, захват плацдарма 22 марта 1944 г. был представлен к званию Героя Советского Союза, но представление придержали в вышестоящем штабе за "излишнюю инициативу". Не хранил боевой офицер обиды за это. Впереди была государственная граница СССР, затем Румыния, Чехословакия, а потом еще и война с Японией.</a:t>
            </a:r>
          </a:p>
          <a:p>
            <a:pPr marL="88900" indent="274638" algn="just">
              <a:buNone/>
            </a:pPr>
            <a:r>
              <a:rPr lang="ru-RU" sz="1300" dirty="0" smtClean="0"/>
              <a:t>Подразделения, которыми офицер Плотников командовал на войне, часто первыми врывались в города и села, захватывали плацдармы, форсировали реки. Служил военным комиссаром Республики Коми с декабря 1960 г. по февраль 1967 г.</a:t>
            </a:r>
          </a:p>
          <a:p>
            <a:pPr marL="88900" indent="274638" algn="just">
              <a:buNone/>
            </a:pPr>
            <a:r>
              <a:rPr lang="ru-RU" sz="1300" dirty="0" smtClean="0"/>
              <a:t>Подвиги и действия разведчика высоко оценены. Он удостоен звания Героя Российской Федерации.</a:t>
            </a:r>
          </a:p>
          <a:p>
            <a:pPr>
              <a:buNone/>
            </a:pPr>
            <a:endParaRPr lang="ru-RU" sz="1300" dirty="0"/>
          </a:p>
        </p:txBody>
      </p:sp>
      <p:pic>
        <p:nvPicPr>
          <p:cNvPr id="10" name="Picture 4" descr="https://b1.culture.ru/c/666271.jpg"/>
          <p:cNvPicPr>
            <a:picLocks noChangeAspect="1" noChangeArrowheads="1"/>
          </p:cNvPicPr>
          <p:nvPr/>
        </p:nvPicPr>
        <p:blipFill>
          <a:blip r:embed="rId3" cstate="print"/>
          <a:srcRect l="29225" r="30922"/>
          <a:stretch>
            <a:fillRect/>
          </a:stretch>
        </p:blipFill>
        <p:spPr bwMode="auto">
          <a:xfrm>
            <a:off x="899592" y="188640"/>
            <a:ext cx="794085" cy="1323328"/>
          </a:xfrm>
          <a:prstGeom prst="rect">
            <a:avLst/>
          </a:prstGeom>
          <a:ln>
            <a:noFill/>
          </a:ln>
          <a:effectLst>
            <a:softEdge rad="112500"/>
          </a:effectLst>
        </p:spPr>
      </p:pic>
      <p:pic>
        <p:nvPicPr>
          <p:cNvPr id="8"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8" name="Picture 6" descr="ÐÐ»ÐµÐºÑÐµÐµÐ²Â ÐÐ»ÐµÐºÑÐ°Ð½Ð´Ñ ÐÐ²Ð°Ð½Ð¾Ð²Ð¸Ñ"/>
          <p:cNvPicPr>
            <a:picLocks noChangeAspect="1" noChangeArrowheads="1"/>
          </p:cNvPicPr>
          <p:nvPr/>
        </p:nvPicPr>
        <p:blipFill>
          <a:blip r:embed="rId2" cstate="print"/>
          <a:srcRect/>
          <a:stretch>
            <a:fillRect/>
          </a:stretch>
        </p:blipFill>
        <p:spPr bwMode="auto">
          <a:xfrm>
            <a:off x="899912" y="1700808"/>
            <a:ext cx="2880000" cy="4176001"/>
          </a:xfrm>
          <a:prstGeom prst="rect">
            <a:avLst/>
          </a:prstGeom>
          <a:ln>
            <a:noFill/>
          </a:ln>
          <a:effectLst>
            <a:outerShdw blurRad="292100" dist="139700" dir="2700000" algn="tl" rotWithShape="0">
              <a:srgbClr val="333333">
                <a:alpha val="65000"/>
              </a:srgbClr>
            </a:outerShdw>
          </a:effectLst>
        </p:spPr>
      </p:pic>
      <p:sp>
        <p:nvSpPr>
          <p:cNvPr id="2" name="Заголовок 1"/>
          <p:cNvSpPr>
            <a:spLocks noGrp="1"/>
          </p:cNvSpPr>
          <p:nvPr>
            <p:ph type="title"/>
          </p:nvPr>
        </p:nvSpPr>
        <p:spPr>
          <a:xfrm>
            <a:off x="1619672" y="274638"/>
            <a:ext cx="7067128" cy="1143000"/>
          </a:xfrm>
        </p:spPr>
        <p:txBody>
          <a:bodyPr>
            <a:normAutofit fontScale="90000"/>
          </a:bodyPr>
          <a:lstStyle/>
          <a:p>
            <a:r>
              <a:rPr lang="ru-RU" dirty="0" smtClean="0"/>
              <a:t>АЛЕКСЕЕВ </a:t>
            </a:r>
            <a:br>
              <a:rPr lang="ru-RU" dirty="0" smtClean="0"/>
            </a:br>
            <a:r>
              <a:rPr lang="ru-RU" dirty="0" smtClean="0"/>
              <a:t>АЛЕКСАНДР ИВАНОВИЧ</a:t>
            </a:r>
            <a:endParaRPr lang="ru-RU" dirty="0"/>
          </a:p>
        </p:txBody>
      </p:sp>
      <p:sp>
        <p:nvSpPr>
          <p:cNvPr id="3" name="Содержимое 2"/>
          <p:cNvSpPr>
            <a:spLocks noGrp="1"/>
          </p:cNvSpPr>
          <p:nvPr>
            <p:ph idx="1"/>
          </p:nvPr>
        </p:nvSpPr>
        <p:spPr>
          <a:xfrm>
            <a:off x="4572000" y="1600200"/>
            <a:ext cx="4114800" cy="4709160"/>
          </a:xfrm>
        </p:spPr>
        <p:txBody>
          <a:bodyPr>
            <a:normAutofit fontScale="25000" lnSpcReduction="20000"/>
          </a:bodyPr>
          <a:lstStyle/>
          <a:p>
            <a:pPr marL="87313" indent="268288">
              <a:lnSpc>
                <a:spcPct val="120000"/>
              </a:lnSpc>
              <a:spcBef>
                <a:spcPts val="0"/>
              </a:spcBef>
              <a:buNone/>
            </a:pPr>
            <a:r>
              <a:rPr lang="ru-RU" sz="4800" dirty="0" smtClean="0"/>
              <a:t>Александр Алексеев родился  30 сентября 1952 г.в г. Ухте .</a:t>
            </a:r>
          </a:p>
          <a:p>
            <a:pPr marL="87313" indent="268288" algn="just">
              <a:lnSpc>
                <a:spcPct val="120000"/>
              </a:lnSpc>
              <a:spcBef>
                <a:spcPts val="0"/>
              </a:spcBef>
              <a:buNone/>
            </a:pPr>
            <a:r>
              <a:rPr lang="ru-RU" sz="4800" dirty="0" smtClean="0"/>
              <a:t>Служил в органах  КГБ СССР. С 1993 г. подполковник Александр Алексеев руководил Управлением кадров Управления ФСК (впоследствии ФСБ) по Республике Коми. Добровольно вызвался старшим группы сотрудников республиканского ФСБ, которые отправлялись в командировку в  Чечню. 6 августа  1996 года в Грозный вошла крупная группировка чеченских сепаратистов, которая захватила важнейшие магистрали и опорные пункты города. Общежитие ФСБ, в котором находились 90 сотрудников, оружие и важные документы, подверглось нападению крупными силами боевиков. Противник предложил находящимся внутри сдаться, уйти к своим с оружием или перейти на их сторону за деньги, но те отказались. Алексеев как старший по званию принял на себя командование и организовал оборону здания. Атаки сепаратистов отбивались в течение двух суток. В ночь с 8 на  9 августа, разведывая возможные пути прорыва к своим, Алексеев был убит выстрелом вражеского снайпера. </a:t>
            </a:r>
          </a:p>
          <a:p>
            <a:pPr marL="87313" indent="268288">
              <a:lnSpc>
                <a:spcPct val="120000"/>
              </a:lnSpc>
              <a:spcBef>
                <a:spcPts val="0"/>
              </a:spcBef>
              <a:buNone/>
            </a:pPr>
            <a:r>
              <a:rPr lang="ru-RU" sz="4800" dirty="0" smtClean="0"/>
              <a:t>Указом Президента России от 9</a:t>
            </a:r>
            <a:r>
              <a:rPr lang="ru-RU" sz="4800" dirty="0" smtClean="0">
                <a:hlinkClick r:id="rId3" tooltip="9 сентября"/>
              </a:rPr>
              <a:t> </a:t>
            </a:r>
            <a:r>
              <a:rPr lang="ru-RU" sz="4800" dirty="0" smtClean="0"/>
              <a:t>сентября  1996 года за «мужество и героизм, проявленные при выполнении воинского долга» подполковник Александр Алексеев посмертно был удостоен высокого звания Героя Российской Федерации. </a:t>
            </a:r>
          </a:p>
          <a:p>
            <a:pPr>
              <a:buNone/>
            </a:pPr>
            <a:endParaRPr lang="ru-RU" dirty="0"/>
          </a:p>
        </p:txBody>
      </p:sp>
      <p:pic>
        <p:nvPicPr>
          <p:cNvPr id="59396" name="Picture 4" descr="https://b1.culture.ru/c/666271.jpg"/>
          <p:cNvPicPr>
            <a:picLocks noChangeAspect="1" noChangeArrowheads="1"/>
          </p:cNvPicPr>
          <p:nvPr/>
        </p:nvPicPr>
        <p:blipFill>
          <a:blip r:embed="rId4" cstate="print"/>
          <a:srcRect l="29225" r="30922"/>
          <a:stretch>
            <a:fillRect/>
          </a:stretch>
        </p:blipFill>
        <p:spPr bwMode="auto">
          <a:xfrm>
            <a:off x="827584" y="188640"/>
            <a:ext cx="794085" cy="1323328"/>
          </a:xfrm>
          <a:prstGeom prst="rect">
            <a:avLst/>
          </a:prstGeom>
          <a:ln>
            <a:noFill/>
          </a:ln>
          <a:effectLst>
            <a:softEdge rad="112500"/>
          </a:effectLst>
        </p:spPr>
      </p:pic>
      <p:pic>
        <p:nvPicPr>
          <p:cNvPr id="6" name="Picture 4" descr="https://img-fotki.yandex.ru/get/47776/200418627.14d/0_169326_6510da50_orig.png"/>
          <p:cNvPicPr>
            <a:picLocks noChangeAspect="1" noChangeArrowheads="1"/>
          </p:cNvPicPr>
          <p:nvPr/>
        </p:nvPicPr>
        <p:blipFill>
          <a:blip r:embed="rId5" cstate="print"/>
          <a:srcRect/>
          <a:stretch>
            <a:fillRect/>
          </a:stretch>
        </p:blipFill>
        <p:spPr bwMode="auto">
          <a:xfrm>
            <a:off x="648072" y="4365104"/>
            <a:ext cx="3491880" cy="2271201"/>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s://static.mvd.ru/upload/site102/document_images/V.A._Bugaev(2)-800x600.jpg"/>
          <p:cNvPicPr>
            <a:picLocks noChangeAspect="1" noChangeArrowheads="1"/>
          </p:cNvPicPr>
          <p:nvPr/>
        </p:nvPicPr>
        <p:blipFill>
          <a:blip r:embed="rId2" cstate="print"/>
          <a:srcRect t="7034"/>
          <a:stretch>
            <a:fillRect/>
          </a:stretch>
        </p:blipFill>
        <p:spPr bwMode="auto">
          <a:xfrm>
            <a:off x="827584" y="1700808"/>
            <a:ext cx="2880000" cy="3806755"/>
          </a:xfrm>
          <a:prstGeom prst="rect">
            <a:avLst/>
          </a:prstGeom>
          <a:ln>
            <a:noFill/>
          </a:ln>
          <a:effectLst>
            <a:outerShdw blurRad="292100" dist="139700" dir="2700000" algn="tl" rotWithShape="0">
              <a:srgbClr val="333333">
                <a:alpha val="65000"/>
              </a:srgbClr>
            </a:outerShdw>
          </a:effectLst>
        </p:spPr>
      </p:pic>
      <p:sp>
        <p:nvSpPr>
          <p:cNvPr id="2" name="Заголовок 1"/>
          <p:cNvSpPr>
            <a:spLocks noGrp="1"/>
          </p:cNvSpPr>
          <p:nvPr>
            <p:ph type="title"/>
          </p:nvPr>
        </p:nvSpPr>
        <p:spPr>
          <a:xfrm>
            <a:off x="1619672" y="274638"/>
            <a:ext cx="7067128" cy="1143000"/>
          </a:xfrm>
        </p:spPr>
        <p:txBody>
          <a:bodyPr>
            <a:normAutofit fontScale="90000"/>
          </a:bodyPr>
          <a:lstStyle/>
          <a:p>
            <a:pPr fontAlgn="base"/>
            <a:r>
              <a:rPr lang="ru-RU" dirty="0" smtClean="0">
                <a:effectLst>
                  <a:outerShdw blurRad="38100" dist="38100" dir="2700000" algn="tl">
                    <a:srgbClr val="000000">
                      <a:alpha val="43137"/>
                    </a:srgbClr>
                  </a:outerShdw>
                </a:effectLst>
              </a:rPr>
              <a:t>БУГАЕВ</a:t>
            </a:r>
            <a:r>
              <a:rPr lang="ru-RU" dirty="0" smtClean="0">
                <a:effectLst/>
              </a:rPr>
              <a:t> </a:t>
            </a:r>
            <a:br>
              <a:rPr lang="ru-RU" dirty="0" smtClean="0">
                <a:effectLst/>
              </a:rPr>
            </a:br>
            <a:r>
              <a:rPr lang="ru-RU" dirty="0" smtClean="0">
                <a:effectLst>
                  <a:outerShdw blurRad="38100" dist="38100" dir="2700000" algn="tl">
                    <a:srgbClr val="000000">
                      <a:alpha val="43137"/>
                    </a:srgbClr>
                  </a:outerShdw>
                </a:effectLst>
              </a:rPr>
              <a:t>ВИТАЛИЙ АНАТОЛЬЕВИЧ</a:t>
            </a:r>
            <a:endParaRPr lang="ru-RU" dirty="0">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4572000" y="1600200"/>
            <a:ext cx="4114800" cy="4709160"/>
          </a:xfrm>
        </p:spPr>
        <p:txBody>
          <a:bodyPr>
            <a:noAutofit/>
          </a:bodyPr>
          <a:lstStyle/>
          <a:p>
            <a:pPr marL="87313" indent="268288" algn="just">
              <a:lnSpc>
                <a:spcPct val="120000"/>
              </a:lnSpc>
              <a:spcBef>
                <a:spcPts val="0"/>
              </a:spcBef>
              <a:buNone/>
            </a:pPr>
            <a:r>
              <a:rPr lang="ru-RU" sz="1100" dirty="0" smtClean="0"/>
              <a:t>Виталий Бугаев родился 30 сентября 1969 года в городе Черкесске Ставропольского края. Вместе с семьёй переехал в Воркуту, где окончил среднюю школу и был призван на службу в армию. С июня 1995 года — в органах МВД РФ. </a:t>
            </a:r>
          </a:p>
          <a:p>
            <a:pPr marL="87313" indent="268288" algn="just">
              <a:lnSpc>
                <a:spcPct val="120000"/>
              </a:lnSpc>
              <a:spcBef>
                <a:spcPts val="0"/>
              </a:spcBef>
              <a:buNone/>
            </a:pPr>
            <a:r>
              <a:rPr lang="ru-RU" sz="1100" dirty="0" smtClean="0"/>
              <a:t>9 января 2000 года к железнодорожной станции Аргун подошли многочисленные бандформирования сепаратистов, которые атаковали группу из 30 омоновцев, защищавших её. Незадолго до этого Бугаев и его коллеги-милиционеры Николай Виноградов и Владимир </a:t>
            </a:r>
            <a:r>
              <a:rPr lang="ru-RU" sz="1100" dirty="0" err="1" smtClean="0"/>
              <a:t>Тамгин</a:t>
            </a:r>
            <a:r>
              <a:rPr lang="ru-RU" sz="1100" dirty="0" smtClean="0"/>
              <a:t> выехали на разминирование двух взрывных устройств, обнаруженных в районе железнодорожного моста через реку Аргун. Услышав звуки боя, они бросились на помощь обороняющимся. Бугаев, Виноградов и </a:t>
            </a:r>
            <a:r>
              <a:rPr lang="ru-RU" sz="1100" dirty="0" err="1" smtClean="0"/>
              <a:t>Тамгин</a:t>
            </a:r>
            <a:r>
              <a:rPr lang="ru-RU" sz="1100" dirty="0" smtClean="0"/>
              <a:t> пошли на прорыв. Получивший тяжёлые ранения Бугаев попытался подорвать себя гранатой, но не успел, так как был расстрелян в упор боевиками. В том же бою погибли Виноградов и </a:t>
            </a:r>
            <a:r>
              <a:rPr lang="ru-RU" sz="1100" dirty="0" err="1" smtClean="0"/>
              <a:t>Тамгин</a:t>
            </a:r>
            <a:r>
              <a:rPr lang="ru-RU" sz="1100" dirty="0" smtClean="0"/>
              <a:t>. Действия трёх </a:t>
            </a:r>
            <a:r>
              <a:rPr lang="ru-RU" sz="1100" dirty="0" err="1" smtClean="0"/>
              <a:t>взрывотехников</a:t>
            </a:r>
            <a:r>
              <a:rPr lang="ru-RU" sz="1100" dirty="0" smtClean="0"/>
              <a:t> позволили оттянуть от станции значительные силы противника и облегчить положение отряда, который держал оборону ещё двое суток.</a:t>
            </a:r>
          </a:p>
          <a:p>
            <a:pPr marL="87313" indent="268288" algn="just">
              <a:lnSpc>
                <a:spcPct val="120000"/>
              </a:lnSpc>
              <a:spcBef>
                <a:spcPts val="0"/>
              </a:spcBef>
              <a:buNone/>
            </a:pPr>
            <a:r>
              <a:rPr lang="ru-RU" sz="1100" dirty="0" smtClean="0"/>
              <a:t>Указом Президента Российской Федерации от 26 июля 2000 года старший сержант милиции Виталий Бугаев посмертно был удостоен высокого звания Героя Российской Федерации</a:t>
            </a:r>
          </a:p>
          <a:p>
            <a:pPr marL="87313" indent="268288" algn="just">
              <a:buNone/>
            </a:pPr>
            <a:endParaRPr lang="ru-RU" sz="800" dirty="0"/>
          </a:p>
        </p:txBody>
      </p:sp>
      <p:pic>
        <p:nvPicPr>
          <p:cNvPr id="6" name="Picture 4" descr="https://b1.culture.ru/c/666271.jpg"/>
          <p:cNvPicPr>
            <a:picLocks noChangeAspect="1" noChangeArrowheads="1"/>
          </p:cNvPicPr>
          <p:nvPr/>
        </p:nvPicPr>
        <p:blipFill>
          <a:blip r:embed="rId3" cstate="print"/>
          <a:srcRect l="29225" r="30922"/>
          <a:stretch>
            <a:fillRect/>
          </a:stretch>
        </p:blipFill>
        <p:spPr bwMode="auto">
          <a:xfrm>
            <a:off x="827584" y="188640"/>
            <a:ext cx="794085" cy="1323328"/>
          </a:xfrm>
          <a:prstGeom prst="rect">
            <a:avLst/>
          </a:prstGeom>
          <a:ln>
            <a:noFill/>
          </a:ln>
          <a:effectLst>
            <a:softEdge rad="112500"/>
          </a:effectLst>
        </p:spPr>
      </p:pic>
      <p:pic>
        <p:nvPicPr>
          <p:cNvPr id="8"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itd2.mycdn.me/image?id=814866216084&amp;t=20&amp;plc=WEB&amp;tkn=*JsdvcLgznTJLm0Wy-VUf0TElANE"/>
          <p:cNvPicPr>
            <a:picLocks noChangeAspect="1" noChangeArrowheads="1"/>
          </p:cNvPicPr>
          <p:nvPr/>
        </p:nvPicPr>
        <p:blipFill>
          <a:blip r:embed="rId2" cstate="print"/>
          <a:srcRect/>
          <a:stretch>
            <a:fillRect/>
          </a:stretch>
        </p:blipFill>
        <p:spPr bwMode="auto">
          <a:xfrm>
            <a:off x="899592" y="1700808"/>
            <a:ext cx="2880000" cy="4133717"/>
          </a:xfrm>
          <a:prstGeom prst="rect">
            <a:avLst/>
          </a:prstGeom>
          <a:ln>
            <a:noFill/>
          </a:ln>
          <a:effectLst>
            <a:outerShdw blurRad="292100" dist="139700" dir="2700000" algn="tl" rotWithShape="0">
              <a:srgbClr val="333333">
                <a:alpha val="65000"/>
              </a:srgbClr>
            </a:outerShdw>
          </a:effectLst>
        </p:spPr>
      </p:pic>
      <p:sp>
        <p:nvSpPr>
          <p:cNvPr id="2" name="Заголовок 1"/>
          <p:cNvSpPr>
            <a:spLocks noGrp="1"/>
          </p:cNvSpPr>
          <p:nvPr>
            <p:ph type="title"/>
          </p:nvPr>
        </p:nvSpPr>
        <p:spPr>
          <a:xfrm>
            <a:off x="1619672" y="274638"/>
            <a:ext cx="7067128" cy="1143000"/>
          </a:xfrm>
        </p:spPr>
        <p:txBody>
          <a:bodyPr>
            <a:normAutofit fontScale="90000"/>
          </a:bodyPr>
          <a:lstStyle/>
          <a:p>
            <a:pPr fontAlgn="base"/>
            <a:r>
              <a:rPr lang="ru-RU" dirty="0" smtClean="0">
                <a:effectLst>
                  <a:outerShdw blurRad="38100" dist="38100" dir="2700000" algn="tl">
                    <a:srgbClr val="000000">
                      <a:alpha val="43137"/>
                    </a:srgbClr>
                  </a:outerShdw>
                </a:effectLst>
              </a:rPr>
              <a:t>ПУЗИНОВСКИЙ </a:t>
            </a:r>
            <a:br>
              <a:rPr lang="ru-RU" dirty="0" smtClean="0">
                <a:effectLst>
                  <a:outerShdw blurRad="38100" dist="38100" dir="2700000" algn="tl">
                    <a:srgbClr val="000000">
                      <a:alpha val="43137"/>
                    </a:srgbClr>
                  </a:outerShdw>
                </a:effectLst>
              </a:rPr>
            </a:br>
            <a:r>
              <a:rPr lang="ru-RU" dirty="0" smtClean="0">
                <a:effectLst>
                  <a:outerShdw blurRad="38100" dist="38100" dir="2700000" algn="tl">
                    <a:srgbClr val="000000">
                      <a:alpha val="43137"/>
                    </a:srgbClr>
                  </a:outerShdw>
                </a:effectLst>
              </a:rPr>
              <a:t>АЛЕКСАНДР ЮРЬЕВИЧ</a:t>
            </a:r>
            <a:endParaRPr lang="ru-RU" dirty="0">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4572000" y="1600200"/>
            <a:ext cx="4114800" cy="4709160"/>
          </a:xfrm>
        </p:spPr>
        <p:txBody>
          <a:bodyPr>
            <a:noAutofit/>
          </a:bodyPr>
          <a:lstStyle/>
          <a:p>
            <a:pPr marL="87313" indent="268288" algn="just">
              <a:spcBef>
                <a:spcPts val="0"/>
              </a:spcBef>
              <a:buNone/>
            </a:pPr>
            <a:r>
              <a:rPr lang="ru-RU" sz="1300" dirty="0" smtClean="0"/>
              <a:t>Александр Юрьевич родился 23 января 1987 года. 7 июля 2009 года разведывательной группе отряда специального назначения Приволжского регионального командования внутренних войск, в составе которой был </a:t>
            </a:r>
            <a:r>
              <a:rPr lang="ru-RU" sz="1300" dirty="0" err="1" smtClean="0"/>
              <a:t>Пузиновский</a:t>
            </a:r>
            <a:r>
              <a:rPr lang="ru-RU" sz="1300" dirty="0" smtClean="0"/>
              <a:t>, была поставлена задача на проведение разведывательно-поисковых мероприятий по обнаружению незаконного вооружённого формирования близ населённого пункта Бамут </a:t>
            </a:r>
            <a:r>
              <a:rPr lang="ru-RU" sz="1300" dirty="0" err="1" smtClean="0"/>
              <a:t>Ачхой-Мартановского</a:t>
            </a:r>
            <a:r>
              <a:rPr lang="ru-RU" sz="1300" dirty="0" smtClean="0"/>
              <a:t> района. Младший сержант </a:t>
            </a:r>
            <a:r>
              <a:rPr lang="ru-RU" sz="1300" dirty="0" err="1" smtClean="0"/>
              <a:t>Пузиновский</a:t>
            </a:r>
            <a:r>
              <a:rPr lang="ru-RU" sz="1300" dirty="0" smtClean="0"/>
              <a:t> находился в головном дозоре и, обнаружив противника, автоматным огнём дал </a:t>
            </a:r>
            <a:r>
              <a:rPr lang="ru-RU" sz="1300" dirty="0" err="1" smtClean="0"/>
              <a:t>целеуказание</a:t>
            </a:r>
            <a:r>
              <a:rPr lang="ru-RU" sz="1300" dirty="0" smtClean="0"/>
              <a:t> по его сосредоточению. В ходе боя командир группы старший лейтенант Владимир Михеев был ранен; Александр </a:t>
            </a:r>
            <a:r>
              <a:rPr lang="ru-RU" sz="1300" dirty="0" err="1" smtClean="0"/>
              <a:t>Пузиновский</a:t>
            </a:r>
            <a:r>
              <a:rPr lang="ru-RU" sz="1300" dirty="0" smtClean="0"/>
              <a:t> пришёл к нему на помощь, но, вынося командира с поля боя, попал под перекрёстный огонь и был тяжело ранен. Скончался 12 июля 2009 года.</a:t>
            </a:r>
          </a:p>
          <a:p>
            <a:pPr marL="87313" indent="268288" algn="just">
              <a:spcBef>
                <a:spcPts val="0"/>
              </a:spcBef>
              <a:buNone/>
            </a:pPr>
            <a:r>
              <a:rPr lang="ru-RU" sz="1300" dirty="0" smtClean="0"/>
              <a:t>Указом Президента Российской Федерации от 4 августа 2010 года Александру </a:t>
            </a:r>
            <a:r>
              <a:rPr lang="ru-RU" sz="1300" dirty="0" err="1" smtClean="0"/>
              <a:t>Пузиновскому</a:t>
            </a:r>
            <a:r>
              <a:rPr lang="ru-RU" sz="1300" dirty="0" smtClean="0"/>
              <a:t> было присвоено звание Герой Российской Федерации посмертно</a:t>
            </a:r>
          </a:p>
          <a:p>
            <a:pPr marL="87313" indent="268288" algn="just">
              <a:spcBef>
                <a:spcPts val="0"/>
              </a:spcBef>
              <a:buNone/>
            </a:pPr>
            <a:endParaRPr lang="ru-RU" sz="1300" dirty="0"/>
          </a:p>
        </p:txBody>
      </p:sp>
      <p:pic>
        <p:nvPicPr>
          <p:cNvPr id="5" name="Picture 4" descr="https://b1.culture.ru/c/666271.jpg"/>
          <p:cNvPicPr>
            <a:picLocks noChangeAspect="1" noChangeArrowheads="1"/>
          </p:cNvPicPr>
          <p:nvPr/>
        </p:nvPicPr>
        <p:blipFill>
          <a:blip r:embed="rId3" cstate="print"/>
          <a:srcRect l="29225" r="30922"/>
          <a:stretch>
            <a:fillRect/>
          </a:stretch>
        </p:blipFill>
        <p:spPr bwMode="auto">
          <a:xfrm>
            <a:off x="827584" y="188640"/>
            <a:ext cx="794085" cy="1323328"/>
          </a:xfrm>
          <a:prstGeom prst="rect">
            <a:avLst/>
          </a:prstGeom>
          <a:ln>
            <a:noFill/>
          </a:ln>
          <a:effectLst>
            <a:softEdge rad="112500"/>
          </a:effectLst>
        </p:spPr>
      </p:pic>
      <p:pic>
        <p:nvPicPr>
          <p:cNvPr id="7" name="Picture 4" descr="https://img-fotki.yandex.ru/get/47776/200418627.14d/0_169326_6510da50_orig.png"/>
          <p:cNvPicPr>
            <a:picLocks noChangeAspect="1" noChangeArrowheads="1"/>
          </p:cNvPicPr>
          <p:nvPr/>
        </p:nvPicPr>
        <p:blipFill>
          <a:blip r:embed="rId4" cstate="print"/>
          <a:srcRect/>
          <a:stretch>
            <a:fillRect/>
          </a:stretch>
        </p:blipFill>
        <p:spPr bwMode="auto">
          <a:xfrm>
            <a:off x="611560" y="4725144"/>
            <a:ext cx="3491880" cy="18722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96752"/>
            <a:ext cx="8229600" cy="5400600"/>
          </a:xfrm>
        </p:spPr>
        <p:txBody>
          <a:bodyPr>
            <a:normAutofit fontScale="92500" lnSpcReduction="10000"/>
          </a:bodyPr>
          <a:lstStyle/>
          <a:p>
            <a:pPr marL="87313" indent="268288" algn="just">
              <a:spcBef>
                <a:spcPts val="0"/>
              </a:spcBef>
              <a:buNone/>
            </a:pPr>
            <a:r>
              <a:rPr lang="ru-RU" sz="1600" dirty="0" smtClean="0">
                <a:effectLst>
                  <a:outerShdw blurRad="38100" dist="38100" dir="2700000" algn="tl">
                    <a:srgbClr val="000000">
                      <a:alpha val="43137"/>
                    </a:srgbClr>
                  </a:outerShdw>
                </a:effectLst>
              </a:rPr>
              <a:t>Состав общественных  организаций  ветеранов Республики Коми:</a:t>
            </a:r>
          </a:p>
          <a:p>
            <a:pPr marL="87313" indent="268288" algn="just">
              <a:spcBef>
                <a:spcPts val="0"/>
              </a:spcBef>
              <a:buNone/>
            </a:pPr>
            <a:r>
              <a:rPr lang="ru-RU" sz="1600" dirty="0" smtClean="0">
                <a:effectLst>
                  <a:outerShdw blurRad="38100" dist="38100" dir="2700000" algn="tl">
                    <a:srgbClr val="000000">
                      <a:alpha val="43137"/>
                    </a:srgbClr>
                  </a:outerShdw>
                </a:effectLst>
              </a:rPr>
              <a:t>-Коми республиканская общественная организация ветеранов (пенсионеров) войны, труда, Вооруженных Сил и правоохранительных органов;</a:t>
            </a:r>
          </a:p>
          <a:p>
            <a:pPr marL="87313" indent="268288" algn="just">
              <a:spcBef>
                <a:spcPts val="0"/>
              </a:spcBef>
              <a:buNone/>
            </a:pPr>
            <a:r>
              <a:rPr lang="ru-RU" sz="1600" dirty="0" smtClean="0">
                <a:effectLst>
                  <a:outerShdw blurRad="38100" dist="38100" dir="2700000" algn="tl">
                    <a:srgbClr val="000000">
                      <a:alpha val="43137"/>
                    </a:srgbClr>
                  </a:outerShdw>
                </a:effectLst>
              </a:rPr>
              <a:t>-Коми региональная организация Общероссийской общественной организации «Российский Союз ветеранов Афганистана»;</a:t>
            </a:r>
          </a:p>
          <a:p>
            <a:pPr marL="87313" indent="268288" algn="just">
              <a:spcBef>
                <a:spcPts val="0"/>
              </a:spcBef>
              <a:buNone/>
            </a:pPr>
            <a:r>
              <a:rPr lang="ru-RU" sz="1600" dirty="0" smtClean="0">
                <a:effectLst>
                  <a:outerShdw blurRad="38100" dist="38100" dir="2700000" algn="tl">
                    <a:srgbClr val="000000">
                      <a:alpha val="43137"/>
                    </a:srgbClr>
                  </a:outerShdw>
                </a:effectLst>
              </a:rPr>
              <a:t>-Коми региональное отделение Общероссийской общественной организации Ассоциация ветеранов боевых действий ОВД и ВВ России.</a:t>
            </a:r>
          </a:p>
          <a:p>
            <a:pPr marL="87313" indent="268288" algn="just">
              <a:spcBef>
                <a:spcPts val="0"/>
              </a:spcBef>
              <a:buNone/>
            </a:pPr>
            <a:r>
              <a:rPr lang="ru-RU" sz="1600" dirty="0" smtClean="0">
                <a:effectLst>
                  <a:outerShdw blurRad="38100" dist="38100" dir="2700000" algn="tl">
                    <a:srgbClr val="000000">
                      <a:alpha val="43137"/>
                    </a:srgbClr>
                  </a:outerShdw>
                </a:effectLst>
              </a:rPr>
              <a:t>-Коми региональное общественная организация ветеранов десантных войск «Союз Десантников»; </a:t>
            </a:r>
          </a:p>
          <a:p>
            <a:pPr marL="87313" indent="268288" algn="just">
              <a:spcBef>
                <a:spcPts val="0"/>
              </a:spcBef>
              <a:buNone/>
            </a:pPr>
            <a:r>
              <a:rPr lang="ru-RU" sz="1600" dirty="0" smtClean="0">
                <a:effectLst>
                  <a:outerShdw blurRad="38100" dist="38100" dir="2700000" algn="tl">
                    <a:srgbClr val="000000">
                      <a:alpha val="43137"/>
                    </a:srgbClr>
                  </a:outerShdw>
                </a:effectLst>
              </a:rPr>
              <a:t>-Коми республиканская организация Общероссийской общественной организации инвалидов войн в Афганистане и военной травмы – «Инвалиды войны»;</a:t>
            </a:r>
          </a:p>
          <a:p>
            <a:pPr marL="87313" indent="268288" algn="just">
              <a:spcBef>
                <a:spcPts val="0"/>
              </a:spcBef>
              <a:buNone/>
            </a:pPr>
            <a:r>
              <a:rPr lang="ru-RU" sz="1600" dirty="0" smtClean="0">
                <a:effectLst>
                  <a:outerShdw blurRad="38100" dist="38100" dir="2700000" algn="tl">
                    <a:srgbClr val="000000">
                      <a:alpha val="43137"/>
                    </a:srgbClr>
                  </a:outerShdw>
                </a:effectLst>
              </a:rPr>
              <a:t>-Коми республиканское отделение Всероссийской общественной организации ветеранов «Боевое братство»;</a:t>
            </a:r>
          </a:p>
          <a:p>
            <a:pPr marL="87313" indent="268288" algn="just">
              <a:spcBef>
                <a:spcPts val="0"/>
              </a:spcBef>
              <a:buNone/>
            </a:pPr>
            <a:r>
              <a:rPr lang="ru-RU" sz="1600" dirty="0" smtClean="0">
                <a:effectLst>
                  <a:outerShdw blurRad="38100" dist="38100" dir="2700000" algn="tl">
                    <a:srgbClr val="000000">
                      <a:alpha val="43137"/>
                    </a:srgbClr>
                  </a:outerShdw>
                </a:effectLst>
              </a:rPr>
              <a:t>-Коми региональная общественная организация ветеранов Военно-морского флота;</a:t>
            </a:r>
          </a:p>
          <a:p>
            <a:pPr marL="87313" indent="268288" algn="just">
              <a:spcBef>
                <a:spcPts val="0"/>
              </a:spcBef>
              <a:buNone/>
            </a:pPr>
            <a:r>
              <a:rPr lang="ru-RU" sz="1600" dirty="0" smtClean="0">
                <a:effectLst>
                  <a:outerShdw blurRad="38100" dist="38100" dir="2700000" algn="tl">
                    <a:srgbClr val="000000">
                      <a:alpha val="43137"/>
                    </a:srgbClr>
                  </a:outerShdw>
                </a:effectLst>
              </a:rPr>
              <a:t>-Коми региональная общественная организация ветеранов пограничных войск;</a:t>
            </a:r>
          </a:p>
          <a:p>
            <a:pPr marL="87313" indent="268288" algn="just">
              <a:spcBef>
                <a:spcPts val="0"/>
              </a:spcBef>
              <a:buNone/>
            </a:pPr>
            <a:r>
              <a:rPr lang="ru-RU" sz="1600" dirty="0" smtClean="0">
                <a:effectLst>
                  <a:outerShdw blurRad="38100" dist="38100" dir="2700000" algn="tl">
                    <a:srgbClr val="000000">
                      <a:alpha val="43137"/>
                    </a:srgbClr>
                  </a:outerShdw>
                </a:effectLst>
              </a:rPr>
              <a:t>-Коми региональный общественный фонд «Ветераны за Мир»;</a:t>
            </a:r>
          </a:p>
          <a:p>
            <a:pPr marL="87313" indent="268288" algn="just">
              <a:spcBef>
                <a:spcPts val="0"/>
              </a:spcBef>
              <a:buNone/>
            </a:pPr>
            <a:r>
              <a:rPr lang="ru-RU" sz="1600" dirty="0" smtClean="0">
                <a:effectLst>
                  <a:outerShdw blurRad="38100" dist="38100" dir="2700000" algn="tl">
                    <a:srgbClr val="000000">
                      <a:alpha val="43137"/>
                    </a:srgbClr>
                  </a:outerShdw>
                </a:effectLst>
              </a:rPr>
              <a:t>-Региональное отделение организации «Офицеры России» по Республике Коми.</a:t>
            </a:r>
          </a:p>
          <a:p>
            <a:pPr marL="87313" indent="268288" algn="just">
              <a:spcBef>
                <a:spcPts val="0"/>
              </a:spcBef>
              <a:buNone/>
            </a:pPr>
            <a:r>
              <a:rPr lang="ru-RU" sz="1600" dirty="0" smtClean="0">
                <a:effectLst>
                  <a:outerShdw blurRad="38100" dist="38100" dir="2700000" algn="tl">
                    <a:srgbClr val="000000">
                      <a:alpha val="43137"/>
                    </a:srgbClr>
                  </a:outerShdw>
                </a:effectLst>
              </a:rPr>
              <a:t>В  альбоме Координационного совета по делам ветеранов при Главе Республики Коми   использованы поименные списки воинов, внесенных в Книгу Памяти Республики Коми, а так же статья Николая Суркова «Боевая доблесть земляков…» (</a:t>
            </a:r>
            <a:r>
              <a:rPr lang="en-US" sz="1600" dirty="0" smtClean="0">
                <a:effectLst>
                  <a:outerShdw blurRad="38100" dist="38100" dir="2700000" algn="tl">
                    <a:srgbClr val="000000">
                      <a:alpha val="43137"/>
                    </a:srgbClr>
                  </a:outerShdw>
                </a:effectLst>
                <a:hlinkClick r:id="rId3"/>
              </a:rPr>
              <a:t>https://komikz.ru/news/history/32</a:t>
            </a:r>
            <a:r>
              <a:rPr lang="ru-RU" sz="1600" dirty="0" smtClean="0">
                <a:effectLst>
                  <a:outerShdw blurRad="38100" dist="38100" dir="2700000" algn="tl">
                    <a:srgbClr val="000000">
                      <a:alpha val="43137"/>
                    </a:srgbClr>
                  </a:outerShdw>
                </a:effectLst>
              </a:rPr>
              <a:t>).</a:t>
            </a:r>
          </a:p>
          <a:p>
            <a:pPr marL="87313" indent="268288" algn="just">
              <a:spcBef>
                <a:spcPts val="0"/>
              </a:spcBef>
              <a:buNone/>
            </a:pPr>
            <a:r>
              <a:rPr lang="ru-RU" sz="1600" dirty="0" smtClean="0">
                <a:effectLst>
                  <a:outerShdw blurRad="38100" dist="38100" dir="2700000" algn="tl">
                    <a:srgbClr val="000000">
                      <a:alpha val="43137"/>
                    </a:srgbClr>
                  </a:outerShdw>
                </a:effectLst>
              </a:rPr>
              <a:t>Альбом составил Василий Лобанов, председатель Коми регионального отделения Общероссийской общественной организации Ассоциация ветеранов боевых действий ОВД и ВВ России по инициативе Коми республиканского </a:t>
            </a:r>
            <a:r>
              <a:rPr lang="ru-RU" sz="1600" smtClean="0">
                <a:effectLst>
                  <a:outerShdw blurRad="38100" dist="38100" dir="2700000" algn="tl">
                    <a:srgbClr val="000000">
                      <a:alpha val="43137"/>
                    </a:srgbClr>
                  </a:outerShdw>
                </a:effectLst>
              </a:rPr>
              <a:t>совета ветеранов.</a:t>
            </a:r>
            <a:endParaRPr lang="ru-RU" sz="1600" dirty="0" smtClean="0">
              <a:effectLst>
                <a:outerShdw blurRad="38100" dist="38100" dir="2700000" algn="tl">
                  <a:srgbClr val="000000">
                    <a:alpha val="43137"/>
                  </a:srgbClr>
                </a:outerShdw>
              </a:effectLst>
            </a:endParaRPr>
          </a:p>
          <a:p>
            <a:pPr marL="87313" indent="268288" algn="just">
              <a:spcBef>
                <a:spcPts val="0"/>
              </a:spcBef>
              <a:buNone/>
            </a:pPr>
            <a:endParaRPr lang="ru-RU" sz="1600" dirty="0" smtClean="0">
              <a:effectLst>
                <a:outerShdw blurRad="38100" dist="38100" dir="2700000" algn="tl">
                  <a:srgbClr val="000000">
                    <a:alpha val="43137"/>
                  </a:srgbClr>
                </a:outerShdw>
              </a:effectLst>
            </a:endParaRPr>
          </a:p>
          <a:p>
            <a:pPr marL="87313" indent="268288" algn="just">
              <a:spcBef>
                <a:spcPts val="0"/>
              </a:spcBef>
              <a:buNone/>
            </a:pPr>
            <a:r>
              <a:rPr lang="ru-RU" sz="1600" dirty="0" smtClean="0">
                <a:effectLst>
                  <a:outerShdw blurRad="38100" dist="38100" dir="2700000" algn="tl">
                    <a:srgbClr val="000000">
                      <a:alpha val="43137"/>
                    </a:srgbClr>
                  </a:outerShdw>
                </a:effectLst>
              </a:rPr>
              <a:t>Альбом  выпущен при финансовой поддержке Благотворительного фонда «</a:t>
            </a:r>
            <a:r>
              <a:rPr lang="ru-RU" sz="1600" dirty="0" err="1" smtClean="0">
                <a:effectLst>
                  <a:outerShdw blurRad="38100" dist="38100" dir="2700000" algn="tl">
                    <a:srgbClr val="000000">
                      <a:alpha val="43137"/>
                    </a:srgbClr>
                  </a:outerShdw>
                </a:effectLst>
              </a:rPr>
              <a:t>Ренова</a:t>
            </a:r>
            <a:r>
              <a:rPr lang="ru-RU" sz="1600" dirty="0" smtClean="0">
                <a:effectLst>
                  <a:outerShdw blurRad="38100" dist="38100" dir="2700000" algn="tl">
                    <a:srgbClr val="000000">
                      <a:alpha val="43137"/>
                    </a:srgbClr>
                  </a:outerShdw>
                </a:effectLst>
              </a:rPr>
              <a:t>»</a:t>
            </a:r>
          </a:p>
          <a:p>
            <a:pPr marL="87313" indent="268288" algn="just">
              <a:spcBef>
                <a:spcPts val="0"/>
              </a:spcBef>
              <a:buNone/>
            </a:pPr>
            <a:endParaRPr lang="ru-RU" sz="1600" dirty="0" smtClean="0">
              <a:effectLst>
                <a:outerShdw blurRad="38100" dist="38100" dir="2700000" algn="tl">
                  <a:srgbClr val="000000">
                    <a:alpha val="43137"/>
                  </a:srgbClr>
                </a:outerShdw>
              </a:effectLst>
            </a:endParaRPr>
          </a:p>
        </p:txBody>
      </p:sp>
      <p:pic>
        <p:nvPicPr>
          <p:cNvPr id="4" name="Рисунок 3" descr="ÐÐ¾ÑÐ¾Ð¶ÐµÐµ Ð¸Ð·Ð¾Ð±ÑÐ°Ð¶ÐµÐ½Ð¸Ðµ"/>
          <p:cNvPicPr/>
          <p:nvPr/>
        </p:nvPicPr>
        <p:blipFill>
          <a:blip r:embed="rId4" cstate="print"/>
          <a:srcRect/>
          <a:stretch>
            <a:fillRect/>
          </a:stretch>
        </p:blipFill>
        <p:spPr bwMode="auto">
          <a:xfrm>
            <a:off x="1214414" y="500042"/>
            <a:ext cx="900000" cy="540000"/>
          </a:xfrm>
          <a:prstGeom prst="ellipse">
            <a:avLst/>
          </a:prstGeom>
          <a:ln>
            <a:noFill/>
          </a:ln>
          <a:effectLst>
            <a:outerShdw blurRad="292100" dist="139700" dir="2700000" algn="tl" rotWithShape="0">
              <a:srgbClr val="333333">
                <a:alpha val="65000"/>
              </a:srgbClr>
            </a:outerShdw>
          </a:effectLst>
        </p:spPr>
      </p:pic>
      <p:pic>
        <p:nvPicPr>
          <p:cNvPr id="1026" name="Picture 2"/>
          <p:cNvPicPr>
            <a:picLocks noChangeAspect="1" noChangeArrowheads="1"/>
          </p:cNvPicPr>
          <p:nvPr/>
        </p:nvPicPr>
        <p:blipFill>
          <a:blip r:embed="rId5" cstate="print"/>
          <a:srcRect/>
          <a:stretch>
            <a:fillRect/>
          </a:stretch>
        </p:blipFill>
        <p:spPr bwMode="auto">
          <a:xfrm>
            <a:off x="6300192" y="476672"/>
            <a:ext cx="720000" cy="540000"/>
          </a:xfrm>
          <a:prstGeom prst="rect">
            <a:avLst/>
          </a:prstGeom>
          <a:ln>
            <a:noFill/>
          </a:ln>
          <a:effectLst>
            <a:outerShdw blurRad="292100" dist="139700" dir="2700000" algn="tl" rotWithShape="0">
              <a:srgbClr val="333333">
                <a:alpha val="65000"/>
              </a:srgbClr>
            </a:outerShdw>
          </a:effectLst>
        </p:spPr>
      </p:pic>
      <p:sp>
        <p:nvSpPr>
          <p:cNvPr id="1028" name="AutoShape 4" descr="https://apf.mail.ru/cgi-bin/readmsg/%D0%9A%D0%A0%D0%9E%D0%9E%20%D0%92%D0%94%D0%92%20%22%D0%A1%D0%9E%D0%AE%D0%97%20%D0%94%D0%95%D0%A1%D0%90%D0%9D%D0%A2%D0%9D%D0%98%D0%9A%D0%9E%D0%92.png?id=15432373310000000591%3B0&amp;x-email=loban.23%40mail.ru&amp;exif=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029" name="Picture 5"/>
          <p:cNvPicPr>
            <a:picLocks noChangeAspect="1" noChangeArrowheads="1"/>
          </p:cNvPicPr>
          <p:nvPr/>
        </p:nvPicPr>
        <p:blipFill>
          <a:blip r:embed="rId6" cstate="print"/>
          <a:srcRect/>
          <a:stretch>
            <a:fillRect/>
          </a:stretch>
        </p:blipFill>
        <p:spPr bwMode="auto">
          <a:xfrm>
            <a:off x="2195736" y="476672"/>
            <a:ext cx="773605" cy="540000"/>
          </a:xfrm>
          <a:prstGeom prst="rect">
            <a:avLst/>
          </a:prstGeom>
          <a:ln>
            <a:noFill/>
          </a:ln>
          <a:effectLst>
            <a:outerShdw blurRad="292100" dist="139700" dir="2700000" algn="tl" rotWithShape="0">
              <a:srgbClr val="333333">
                <a:alpha val="65000"/>
              </a:srgbClr>
            </a:outerShdw>
          </a:effectLst>
        </p:spPr>
      </p:pic>
      <p:pic>
        <p:nvPicPr>
          <p:cNvPr id="1031" name="Picture 7" descr="http://admoblkaluga.ru/upload/min_communications/OO_i_NKO/Veterani/invalidiVoini/iv.jpg"/>
          <p:cNvPicPr>
            <a:picLocks noChangeAspect="1" noChangeArrowheads="1"/>
          </p:cNvPicPr>
          <p:nvPr/>
        </p:nvPicPr>
        <p:blipFill>
          <a:blip r:embed="rId7" cstate="print"/>
          <a:srcRect l="16000" t="6920" r="20000" b="12186"/>
          <a:stretch>
            <a:fillRect/>
          </a:stretch>
        </p:blipFill>
        <p:spPr bwMode="auto">
          <a:xfrm>
            <a:off x="3059832" y="476672"/>
            <a:ext cx="432000" cy="540000"/>
          </a:xfrm>
          <a:prstGeom prst="rect">
            <a:avLst/>
          </a:prstGeom>
          <a:ln>
            <a:noFill/>
          </a:ln>
          <a:effectLst>
            <a:outerShdw blurRad="292100" dist="139700" dir="2700000" algn="tl" rotWithShape="0">
              <a:srgbClr val="333333">
                <a:alpha val="65000"/>
              </a:srgbClr>
            </a:outerShdw>
          </a:effectLst>
        </p:spPr>
      </p:pic>
      <p:sp>
        <p:nvSpPr>
          <p:cNvPr id="1035" name="AutoShape 11" descr="https://apf.mail.ru/cgi-bin/readmsg/znak-starshij-pogrannaryada-sssr-2.1600x1600.jpg?id=15432984290000000216%3B0%3B1&amp;x-email=loban.23%40mail.ru&amp;exif=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037" name="Picture 13"/>
          <p:cNvPicPr>
            <a:picLocks noChangeAspect="1" noChangeArrowheads="1"/>
          </p:cNvPicPr>
          <p:nvPr/>
        </p:nvPicPr>
        <p:blipFill>
          <a:blip r:embed="rId8" cstate="print"/>
          <a:srcRect/>
          <a:stretch>
            <a:fillRect/>
          </a:stretch>
        </p:blipFill>
        <p:spPr bwMode="auto">
          <a:xfrm>
            <a:off x="5580112" y="476672"/>
            <a:ext cx="628142" cy="540000"/>
          </a:xfrm>
          <a:prstGeom prst="rect">
            <a:avLst/>
          </a:prstGeom>
          <a:ln>
            <a:noFill/>
          </a:ln>
          <a:effectLst>
            <a:outerShdw blurRad="292100" dist="139700" dir="2700000" algn="tl" rotWithShape="0">
              <a:srgbClr val="333333">
                <a:alpha val="65000"/>
              </a:srgbClr>
            </a:outerShdw>
          </a:effectLst>
        </p:spPr>
      </p:pic>
      <p:pic>
        <p:nvPicPr>
          <p:cNvPr id="1039" name="Picture 15" descr="https://pp.userapi.com/c845124/v845124714/4d169/fUwUjqaSEns.jpg?ava=1"/>
          <p:cNvPicPr>
            <a:picLocks noChangeAspect="1" noChangeArrowheads="1"/>
          </p:cNvPicPr>
          <p:nvPr/>
        </p:nvPicPr>
        <p:blipFill>
          <a:blip r:embed="rId9" cstate="print"/>
          <a:srcRect/>
          <a:stretch>
            <a:fillRect/>
          </a:stretch>
        </p:blipFill>
        <p:spPr bwMode="auto">
          <a:xfrm>
            <a:off x="4355976" y="476672"/>
            <a:ext cx="540000" cy="540000"/>
          </a:xfrm>
          <a:prstGeom prst="rect">
            <a:avLst/>
          </a:prstGeom>
          <a:ln>
            <a:noFill/>
          </a:ln>
          <a:effectLst>
            <a:outerShdw blurRad="292100" dist="139700" dir="2700000" algn="tl" rotWithShape="0">
              <a:srgbClr val="333333">
                <a:alpha val="65000"/>
              </a:srgbClr>
            </a:outerShdw>
          </a:effectLst>
        </p:spPr>
      </p:pic>
      <p:pic>
        <p:nvPicPr>
          <p:cNvPr id="1041" name="Picture 17" descr="http://rusipa.ru/wp-content/uploads/2016/05/%D0%9B%D0%BE%D0%B3%D0%BE%D1%82%D0%B8%D0%BF-%D0%9E%D1%84%D0%B8%D1%86%D0%B5%D1%80%D1%8B-%D0%A0%D0%BE%D1%81%D1%81%D0%B8%D0%B8-01.jpg"/>
          <p:cNvPicPr>
            <a:picLocks noChangeAspect="1" noChangeArrowheads="1"/>
          </p:cNvPicPr>
          <p:nvPr/>
        </p:nvPicPr>
        <p:blipFill>
          <a:blip r:embed="rId10" cstate="print"/>
          <a:srcRect/>
          <a:stretch>
            <a:fillRect/>
          </a:stretch>
        </p:blipFill>
        <p:spPr bwMode="auto">
          <a:xfrm>
            <a:off x="7092280" y="476672"/>
            <a:ext cx="1313890" cy="540000"/>
          </a:xfrm>
          <a:prstGeom prst="rect">
            <a:avLst/>
          </a:prstGeom>
          <a:ln>
            <a:noFill/>
          </a:ln>
          <a:effectLst>
            <a:outerShdw blurRad="292100" dist="139700" dir="2700000" algn="tl" rotWithShape="0">
              <a:srgbClr val="333333">
                <a:alpha val="65000"/>
              </a:srgbClr>
            </a:outerShdw>
          </a:effectLst>
        </p:spPr>
      </p:pic>
      <p:pic>
        <p:nvPicPr>
          <p:cNvPr id="1043" name="Picture 19"/>
          <p:cNvPicPr>
            <a:picLocks noChangeAspect="1" noChangeArrowheads="1"/>
          </p:cNvPicPr>
          <p:nvPr/>
        </p:nvPicPr>
        <p:blipFill>
          <a:blip r:embed="rId11" cstate="print"/>
          <a:srcRect/>
          <a:stretch>
            <a:fillRect/>
          </a:stretch>
        </p:blipFill>
        <p:spPr bwMode="auto">
          <a:xfrm>
            <a:off x="3631619" y="476672"/>
            <a:ext cx="652349" cy="540000"/>
          </a:xfrm>
          <a:prstGeom prst="rect">
            <a:avLst/>
          </a:prstGeom>
          <a:noFill/>
          <a:ln w="9525">
            <a:noFill/>
            <a:miter lim="800000"/>
            <a:headEnd/>
            <a:tailEnd/>
          </a:ln>
          <a:effectLst/>
        </p:spPr>
      </p:pic>
      <p:pic>
        <p:nvPicPr>
          <p:cNvPr id="1045" name="Picture 21"/>
          <p:cNvPicPr>
            <a:picLocks noChangeAspect="1" noChangeArrowheads="1"/>
          </p:cNvPicPr>
          <p:nvPr/>
        </p:nvPicPr>
        <p:blipFill>
          <a:blip r:embed="rId12" cstate="print"/>
          <a:srcRect/>
          <a:stretch>
            <a:fillRect/>
          </a:stretch>
        </p:blipFill>
        <p:spPr bwMode="auto">
          <a:xfrm>
            <a:off x="5004048" y="476672"/>
            <a:ext cx="491561" cy="540000"/>
          </a:xfrm>
          <a:prstGeom prst="rect">
            <a:avLst/>
          </a:prstGeom>
          <a:noFill/>
          <a:ln w="9525">
            <a:noFill/>
            <a:miter lim="800000"/>
            <a:headEnd/>
            <a:tailEnd/>
          </a:ln>
        </p:spPr>
      </p:pic>
      <p:pic>
        <p:nvPicPr>
          <p:cNvPr id="2" name="Picture 2" descr="C:\Users\user\Desktop\Лого.jpg"/>
          <p:cNvPicPr>
            <a:picLocks noChangeAspect="1" noChangeArrowheads="1"/>
          </p:cNvPicPr>
          <p:nvPr/>
        </p:nvPicPr>
        <p:blipFill>
          <a:blip r:embed="rId13" cstate="print"/>
          <a:srcRect/>
          <a:stretch>
            <a:fillRect/>
          </a:stretch>
        </p:blipFill>
        <p:spPr bwMode="auto">
          <a:xfrm>
            <a:off x="500034" y="500042"/>
            <a:ext cx="642942" cy="563861"/>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2137</TotalTime>
  <Words>6084</Words>
  <Application>Microsoft Office PowerPoint</Application>
  <PresentationFormat>Экран (4:3)</PresentationFormat>
  <Paragraphs>246</Paragraphs>
  <Slides>52</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52</vt:i4>
      </vt:variant>
    </vt:vector>
  </HeadingPairs>
  <TitlesOfParts>
    <vt:vector size="53" baseType="lpstr">
      <vt:lpstr>Апекс</vt:lpstr>
      <vt:lpstr>Презентация PowerPoint</vt:lpstr>
      <vt:lpstr>Наши земляки – Георгиевские кавалеры, Герои Советского Союза  и Российской Федерации</vt:lpstr>
      <vt:lpstr>Памяти всех героев коми земли…  Мемориальный комплекс «Вечный огонь»</vt:lpstr>
      <vt:lpstr>Георгиевские кавалеры  коми-зырянской земли </vt:lpstr>
      <vt:lpstr>«БОЕВАЯ ДОБЛЕСТЬ ЗЕМЛЯКОВ.  УРОЖЕНЦЫ КОМИ ОТЛИЧИЛИСЬ  В РУССКО-ЯПОНСКОЙ ВОЙНЕ»</vt:lpstr>
      <vt:lpstr>Презентация PowerPoint</vt:lpstr>
      <vt:lpstr>Презентация PowerPoint</vt:lpstr>
      <vt:lpstr>УЛЯШЕВ ЕГОР ЕФИМОВИЧ  (КРЕСТ ЁГОР)</vt:lpstr>
      <vt:lpstr>БЕЛЬКОВ  МИХАИЛ ФЕДОРОВИЧ</vt:lpstr>
      <vt:lpstr>Герои Советского Союза  из Республики Коми </vt:lpstr>
      <vt:lpstr>АГАМИРОВ  ГОГА ГРИГОРЬЕВИЧ</vt:lpstr>
      <vt:lpstr>БАБИКОВ  МАКАР АНДРЕЕВИЧ</vt:lpstr>
      <vt:lpstr>БОЙКОВ  НИКОЛАЙ САФРОНОВИЧ</vt:lpstr>
      <vt:lpstr>БОЧАРИКОВ  МАКСИМ ПЕТРОВИЧ</vt:lpstr>
      <vt:lpstr>ВОРОТЫНЦЕВ  ИВАН МОИСЕЕВИЧ </vt:lpstr>
      <vt:lpstr>ГАБОВ  НИКОЛАЙ НИКОЛАЕВИЧ</vt:lpstr>
      <vt:lpstr>ГАВРИЛОВ  ИВАН САМСОНОВИЧ</vt:lpstr>
      <vt:lpstr>ГОРЧАКОВ  ИВАН ПАВЛОВИЧ </vt:lpstr>
      <vt:lpstr>ГУЩИН  НИКОЛАЙ ФЕДОРОВИЧ</vt:lpstr>
      <vt:lpstr>ДАВИДОВИЧ  НИКОЛАЙ ПЕТРОВИЧ</vt:lpstr>
      <vt:lpstr>ДАНИЛОВ  АЛЕКСЕЙ ДМИТРИЕВИЧ</vt:lpstr>
      <vt:lpstr>ДЕМИДОВ АЛЕКСАНДР АЛЕКСАНДРОВИЧ </vt:lpstr>
      <vt:lpstr>СОБЯНИН  ГАВРИИЛ ЕПИФАНОВИЧ</vt:lpstr>
      <vt:lpstr>ДОНЧУК  ВАСИЛИЙ ИВАНОВИЧ </vt:lpstr>
      <vt:lpstr>КИСЛЯКОВ ВАСИЛИЙ ПАВЛОВИЧ </vt:lpstr>
      <vt:lpstr>КОНЯШКИН МАКСИМ МИХАЙЛОВИЧ</vt:lpstr>
      <vt:lpstr>ЛЕШАНОВ  ИВАН ПЕТРОВИЧ </vt:lpstr>
      <vt:lpstr>ЛОБАНОВ  ВИКТОР ИВАНОВИЧ </vt:lpstr>
      <vt:lpstr>МАРИНЧЕНКО  НИКОЛАЙ ДАНИЛОВИЧ </vt:lpstr>
      <vt:lpstr>МАРКОВ  ИВАН ПЕТРОВИЧ</vt:lpstr>
      <vt:lpstr>МОШКОВ  БОРИС НИКОЛАЕВИЧ </vt:lpstr>
      <vt:lpstr>НИКИШИН  МИХАИЛ ДМИТРИЕВИЧ </vt:lpstr>
      <vt:lpstr>ОПЛЕСНИН  НИКОЛАЙ ВАСИЛЬЕВИЧ</vt:lpstr>
      <vt:lpstr>ПРЫГУНОВ  АЛЕКСАНДР ВАСИЛЬЕВИЧ </vt:lpstr>
      <vt:lpstr>САМСОНОВ  ПАВЕЛ ВЛАДИМИРОВИЧ </vt:lpstr>
      <vt:lpstr>САФРОНОВ  ПЁТР СЕРГЕЕВИЧ</vt:lpstr>
      <vt:lpstr>СЕРДИТОВ  СЕМЁН АЛЕКСЕЕВИЧ </vt:lpstr>
      <vt:lpstr>ТИМУШЕВ  ГЕОРГИЙ ФЁДОРОВИЧ</vt:lpstr>
      <vt:lpstr>УДАЛЬЦОВ  ЕФИМ ГРИГОРЬЕВИЧ </vt:lpstr>
      <vt:lpstr>ЧЕРЕПАНОВ  СЕРГЕЙ МИХАЙЛОВИЧ </vt:lpstr>
      <vt:lpstr>ЧУПРОВ  АЛЕКСАНДР ЕФИМОВИЧ</vt:lpstr>
      <vt:lpstr>ЧЕРКАСОВ  АЛЕКСЕЙ ИВАНОВИЧ</vt:lpstr>
      <vt:lpstr>ШАРЕНКО  ВАСИЛИЙ ПЕТРОВИЧ</vt:lpstr>
      <vt:lpstr>ШЕВЕЛЕВ  АНТОН АНТОНОВИЧ </vt:lpstr>
      <vt:lpstr>ЩИРОВ  СЕРГЕЙ СЕРГЕЕВИЧ </vt:lpstr>
      <vt:lpstr>ХАТАНЗЕЙСКИЙ  АНДРЕЙ ГУРЬЕВИЧ </vt:lpstr>
      <vt:lpstr>Герои Российской Федерации из Республики Коми </vt:lpstr>
      <vt:lpstr>ПЛОТНИКОВ  ДМИТРИЙ ПАВЛОВИЧ</vt:lpstr>
      <vt:lpstr>АЛЕКСЕЕВ  АЛЕКСАНДР ИВАНОВИЧ</vt:lpstr>
      <vt:lpstr>БУГАЕВ  ВИТАЛИЙ АНАТОЛЬЕВИЧ</vt:lpstr>
      <vt:lpstr>ПУЗИНОВСКИЙ  АЛЕКСАНДР ЮРЬЕВИЧ</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Герои Советского Союза и Российской Федерации уроженцы Республики Коми</dc:title>
  <dc:creator>user</dc:creator>
  <cp:lastModifiedBy>Чужмарева Ольга Борисовна</cp:lastModifiedBy>
  <cp:revision>179</cp:revision>
  <dcterms:created xsi:type="dcterms:W3CDTF">2018-11-20T09:29:44Z</dcterms:created>
  <dcterms:modified xsi:type="dcterms:W3CDTF">2019-01-28T04:59:20Z</dcterms:modified>
</cp:coreProperties>
</file>